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6" r:id="rId2"/>
    <p:sldId id="281" r:id="rId3"/>
    <p:sldId id="282" r:id="rId4"/>
    <p:sldId id="280" r:id="rId5"/>
    <p:sldId id="285" r:id="rId6"/>
    <p:sldId id="286" r:id="rId7"/>
    <p:sldId id="284" r:id="rId8"/>
    <p:sldId id="287" r:id="rId9"/>
    <p:sldId id="288" r:id="rId10"/>
    <p:sldId id="289" r:id="rId11"/>
    <p:sldId id="290" r:id="rId12"/>
    <p:sldId id="408" r:id="rId13"/>
    <p:sldId id="40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D00"/>
    <a:srgbClr val="796E65"/>
    <a:srgbClr val="ED8B00"/>
    <a:srgbClr val="833177"/>
    <a:srgbClr val="D46E2A"/>
    <a:srgbClr val="E37C3A"/>
    <a:srgbClr val="70A8D8"/>
    <a:srgbClr val="FFD695"/>
    <a:srgbClr val="EEC68A"/>
    <a:srgbClr val="EDC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3" autoAdjust="0"/>
    <p:restoredTop sz="94584" autoAdjust="0"/>
  </p:normalViewPr>
  <p:slideViewPr>
    <p:cSldViewPr>
      <p:cViewPr varScale="1">
        <p:scale>
          <a:sx n="254" d="100"/>
          <a:sy n="254" d="100"/>
        </p:scale>
        <p:origin x="208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5" d="100"/>
          <a:sy n="145" d="100"/>
        </p:scale>
        <p:origin x="2152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2AD3-9EAF-D24D-BCDB-A2ECD5A55EF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9061-1EF5-1D45-B448-E28ACEA0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AA1D-30C7-4BA8-BF36-61B0B23449FD}" type="datetimeFigureOut">
              <a:rPr lang="en-US" smtClean="0"/>
              <a:t>6/19/18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6A0F-31F6-4158-8CF8-2E4890FF0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2"/>
            <a:ext cx="9144000" cy="51435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972740"/>
            <a:ext cx="7010400" cy="1102519"/>
          </a:xfrm>
        </p:spPr>
        <p:txBody>
          <a:bodyPr>
            <a:noAutofit/>
          </a:bodyPr>
          <a:lstStyle>
            <a:lvl1pPr algn="r">
              <a:defRPr sz="4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6218"/>
            <a:ext cx="3505200" cy="93561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86000"/>
            <a:ext cx="9144000" cy="685800"/>
          </a:xfrm>
          <a:solidFill>
            <a:srgbClr val="796E65"/>
          </a:solidFill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34473" y="3521627"/>
            <a:ext cx="3733800" cy="304800"/>
          </a:xfrm>
        </p:spPr>
        <p:txBody>
          <a:bodyPr>
            <a:noAutofit/>
          </a:bodyPr>
          <a:lstStyle>
            <a:lvl1pPr marL="0" indent="0" algn="r">
              <a:buNone/>
              <a:defRPr sz="20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Event/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806"/>
            <a:ext cx="9144000" cy="1304925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0" y="0"/>
            <a:ext cx="1828800" cy="2286000"/>
          </a:xfrm>
          <a:prstGeom prst="rect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rgbClr val="ED8B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/>
          <a:lstStyle>
            <a:lvl1pPr marL="231775" indent="-231775">
              <a:buClr>
                <a:srgbClr val="84BD00"/>
              </a:buClr>
              <a:defRPr>
                <a:solidFill>
                  <a:srgbClr val="796E65"/>
                </a:solidFill>
              </a:defRPr>
            </a:lvl1pPr>
            <a:lvl2pPr>
              <a:buClr>
                <a:srgbClr val="84BD00"/>
              </a:buClr>
              <a:defRPr>
                <a:solidFill>
                  <a:srgbClr val="796E65"/>
                </a:solidFill>
              </a:defRPr>
            </a:lvl2pPr>
            <a:lvl3pPr>
              <a:buClr>
                <a:srgbClr val="84BD00"/>
              </a:buClr>
              <a:defRPr>
                <a:solidFill>
                  <a:srgbClr val="796E65"/>
                </a:solidFill>
              </a:defRPr>
            </a:lvl3pPr>
            <a:lvl4pPr>
              <a:buClr>
                <a:srgbClr val="84BD00"/>
              </a:buClr>
              <a:defRPr>
                <a:solidFill>
                  <a:srgbClr val="796E65"/>
                </a:solidFill>
              </a:defRPr>
            </a:lvl4pPr>
            <a:lvl5pPr marL="2057400" indent="-228600">
              <a:buClr>
                <a:srgbClr val="84BD00"/>
              </a:buClr>
              <a:buFont typeface="Arial" panose="020B0604020202020204" pitchFamily="34" charset="0"/>
              <a:buChar char="•"/>
              <a:defRPr>
                <a:solidFill>
                  <a:srgbClr val="796E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4BD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162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/>
          <a:lstStyle>
            <a:lvl1pPr>
              <a:buClr>
                <a:srgbClr val="796E65"/>
              </a:buClr>
              <a:defRPr>
                <a:solidFill>
                  <a:srgbClr val="796E65"/>
                </a:solidFill>
              </a:defRPr>
            </a:lvl1pPr>
            <a:lvl2pPr>
              <a:buClr>
                <a:srgbClr val="796E65"/>
              </a:buClr>
              <a:defRPr>
                <a:solidFill>
                  <a:srgbClr val="796E65"/>
                </a:solidFill>
              </a:defRPr>
            </a:lvl2pPr>
            <a:lvl3pPr>
              <a:buClr>
                <a:srgbClr val="796E65"/>
              </a:buClr>
              <a:defRPr>
                <a:solidFill>
                  <a:srgbClr val="796E65"/>
                </a:solidFill>
              </a:defRPr>
            </a:lvl3pPr>
            <a:lvl4pPr>
              <a:buClr>
                <a:srgbClr val="796E65"/>
              </a:buClr>
              <a:defRPr>
                <a:solidFill>
                  <a:srgbClr val="796E65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796E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796E65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28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ED8B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71550"/>
            <a:ext cx="8534400" cy="3352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Standard text </a:t>
            </a:r>
          </a:p>
        </p:txBody>
      </p:sp>
    </p:spTree>
    <p:extLst>
      <p:ext uri="{BB962C8B-B14F-4D97-AF65-F5344CB8AC3E}">
        <p14:creationId xmlns:p14="http://schemas.microsoft.com/office/powerpoint/2010/main" val="56779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33177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71550"/>
            <a:ext cx="8534400" cy="3352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Standard text </a:t>
            </a:r>
          </a:p>
        </p:txBody>
      </p:sp>
    </p:spTree>
    <p:extLst>
      <p:ext uri="{BB962C8B-B14F-4D97-AF65-F5344CB8AC3E}">
        <p14:creationId xmlns:p14="http://schemas.microsoft.com/office/powerpoint/2010/main" val="5718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4BD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71550"/>
            <a:ext cx="8534400" cy="3352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Standard text </a:t>
            </a:r>
          </a:p>
        </p:txBody>
      </p:sp>
    </p:spTree>
    <p:extLst>
      <p:ext uri="{BB962C8B-B14F-4D97-AF65-F5344CB8AC3E}">
        <p14:creationId xmlns:p14="http://schemas.microsoft.com/office/powerpoint/2010/main" val="182132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796E65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71550"/>
            <a:ext cx="8534400" cy="3352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Standard text </a:t>
            </a:r>
          </a:p>
        </p:txBody>
      </p:sp>
    </p:spTree>
    <p:extLst>
      <p:ext uri="{BB962C8B-B14F-4D97-AF65-F5344CB8AC3E}">
        <p14:creationId xmlns:p14="http://schemas.microsoft.com/office/powerpoint/2010/main" val="80988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 Blank (logo, website, twitter han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9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l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/>
          <a:lstStyle>
            <a:lvl1pPr>
              <a:defRPr sz="2800">
                <a:solidFill>
                  <a:srgbClr val="796E65"/>
                </a:solidFill>
              </a:defRPr>
            </a:lvl1pPr>
            <a:lvl2pPr>
              <a:defRPr sz="2400">
                <a:solidFill>
                  <a:srgbClr val="796E65"/>
                </a:solidFill>
              </a:defRPr>
            </a:lvl2pPr>
            <a:lvl3pPr>
              <a:defRPr sz="2000">
                <a:solidFill>
                  <a:srgbClr val="796E65"/>
                </a:solidFill>
              </a:defRPr>
            </a:lvl3pPr>
            <a:lvl4pP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ED8B00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/>
          <a:lstStyle>
            <a:lvl1pPr>
              <a:defRPr sz="2800">
                <a:solidFill>
                  <a:srgbClr val="796E65"/>
                </a:solidFill>
              </a:defRPr>
            </a:lvl1pPr>
            <a:lvl2pPr>
              <a:defRPr sz="2400">
                <a:solidFill>
                  <a:srgbClr val="796E65"/>
                </a:solidFill>
              </a:defRPr>
            </a:lvl2pPr>
            <a:lvl3pPr>
              <a:defRPr sz="2000">
                <a:solidFill>
                  <a:srgbClr val="796E65"/>
                </a:solidFill>
              </a:defRPr>
            </a:lvl3pPr>
            <a:lvl4pP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ED8B00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ED8B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53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pl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/>
          <a:lstStyle>
            <a:lvl1pPr>
              <a:buClr>
                <a:srgbClr val="833177"/>
              </a:buClr>
              <a:defRPr sz="2800">
                <a:solidFill>
                  <a:srgbClr val="796E65"/>
                </a:solidFill>
              </a:defRPr>
            </a:lvl1pPr>
            <a:lvl2pPr>
              <a:buClr>
                <a:srgbClr val="833177"/>
              </a:buClr>
              <a:defRPr sz="2400">
                <a:solidFill>
                  <a:srgbClr val="796E65"/>
                </a:solidFill>
              </a:defRPr>
            </a:lvl2pPr>
            <a:lvl3pPr>
              <a:buClr>
                <a:srgbClr val="833177"/>
              </a:buClr>
              <a:defRPr sz="2000">
                <a:solidFill>
                  <a:srgbClr val="796E65"/>
                </a:solidFill>
              </a:defRPr>
            </a:lvl3pPr>
            <a:lvl4pPr>
              <a:buClr>
                <a:srgbClr val="833177"/>
              </a:buCl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833177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/>
          <a:lstStyle>
            <a:lvl1pPr>
              <a:buClr>
                <a:srgbClr val="833177"/>
              </a:buClr>
              <a:defRPr sz="2800">
                <a:solidFill>
                  <a:srgbClr val="796E65"/>
                </a:solidFill>
              </a:defRPr>
            </a:lvl1pPr>
            <a:lvl2pPr>
              <a:buClr>
                <a:srgbClr val="833177"/>
              </a:buClr>
              <a:defRPr sz="2400">
                <a:solidFill>
                  <a:srgbClr val="796E65"/>
                </a:solidFill>
              </a:defRPr>
            </a:lvl2pPr>
            <a:lvl3pPr>
              <a:buClr>
                <a:srgbClr val="833177"/>
              </a:buClr>
              <a:defRPr sz="2000">
                <a:solidFill>
                  <a:srgbClr val="796E65"/>
                </a:solidFill>
              </a:defRPr>
            </a:lvl3pPr>
            <a:lvl4pPr>
              <a:buClr>
                <a:srgbClr val="833177"/>
              </a:buCl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833177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33177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228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pl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/>
          <a:lstStyle>
            <a:lvl1pPr>
              <a:buClr>
                <a:srgbClr val="84BD00"/>
              </a:buClr>
              <a:defRPr sz="2800">
                <a:solidFill>
                  <a:srgbClr val="796E65"/>
                </a:solidFill>
              </a:defRPr>
            </a:lvl1pPr>
            <a:lvl2pPr>
              <a:buClr>
                <a:srgbClr val="84BD00"/>
              </a:buClr>
              <a:defRPr sz="2400">
                <a:solidFill>
                  <a:srgbClr val="796E65"/>
                </a:solidFill>
              </a:defRPr>
            </a:lvl2pPr>
            <a:lvl3pPr>
              <a:buClr>
                <a:srgbClr val="84BD00"/>
              </a:buClr>
              <a:defRPr sz="2000">
                <a:solidFill>
                  <a:srgbClr val="796E65"/>
                </a:solidFill>
              </a:defRPr>
            </a:lvl3pPr>
            <a:lvl4pPr>
              <a:buClr>
                <a:srgbClr val="84BD00"/>
              </a:buCl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84BD00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  <a:noFill/>
        </p:spPr>
        <p:txBody>
          <a:bodyPr/>
          <a:lstStyle>
            <a:lvl1pPr>
              <a:buClr>
                <a:srgbClr val="84BD00"/>
              </a:buClr>
              <a:defRPr sz="2800">
                <a:solidFill>
                  <a:srgbClr val="796E65"/>
                </a:solidFill>
              </a:defRPr>
            </a:lvl1pPr>
            <a:lvl2pPr>
              <a:buClr>
                <a:srgbClr val="84BD00"/>
              </a:buClr>
              <a:defRPr sz="2400">
                <a:solidFill>
                  <a:srgbClr val="796E65"/>
                </a:solidFill>
              </a:defRPr>
            </a:lvl2pPr>
            <a:lvl3pPr>
              <a:buClr>
                <a:srgbClr val="84BD00"/>
              </a:buClr>
              <a:defRPr sz="2000">
                <a:solidFill>
                  <a:srgbClr val="796E65"/>
                </a:solidFill>
              </a:defRPr>
            </a:lvl3pPr>
            <a:lvl4pPr>
              <a:buClr>
                <a:srgbClr val="84BD00"/>
              </a:buCl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84BD00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4BD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86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: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2"/>
            <a:ext cx="9144000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 userDrawn="1"/>
        </p:nvSpPr>
        <p:spPr>
          <a:xfrm>
            <a:off x="0" y="8942"/>
            <a:ext cx="9144000" cy="2286000"/>
          </a:xfrm>
          <a:prstGeom prst="rect">
            <a:avLst/>
          </a:prstGeom>
          <a:solidFill>
            <a:srgbClr val="833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972740"/>
            <a:ext cx="7010400" cy="1102519"/>
          </a:xfrm>
        </p:spPr>
        <p:txBody>
          <a:bodyPr>
            <a:noAutofit/>
          </a:bodyPr>
          <a:lstStyle>
            <a:lvl1pPr algn="r">
              <a:defRPr sz="4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6218"/>
            <a:ext cx="3505200" cy="93561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86000"/>
            <a:ext cx="9144000" cy="685800"/>
          </a:xfrm>
          <a:solidFill>
            <a:srgbClr val="796E65"/>
          </a:solidFill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34473" y="3521627"/>
            <a:ext cx="3733800" cy="304800"/>
          </a:xfrm>
        </p:spPr>
        <p:txBody>
          <a:bodyPr>
            <a:noAutofit/>
          </a:bodyPr>
          <a:lstStyle>
            <a:lvl1pPr marL="0" indent="0" algn="r">
              <a:buNone/>
              <a:defRPr sz="20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Event/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806"/>
            <a:ext cx="9144000" cy="1304925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0" y="0"/>
            <a:ext cx="1828800" cy="2286000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rgbClr val="83317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2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pl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/>
          <a:lstStyle>
            <a:lvl1pPr>
              <a:buClr>
                <a:srgbClr val="796E65"/>
              </a:buClr>
              <a:defRPr sz="2800">
                <a:solidFill>
                  <a:srgbClr val="796E65"/>
                </a:solidFill>
              </a:defRPr>
            </a:lvl1pPr>
            <a:lvl2pPr>
              <a:buClr>
                <a:srgbClr val="796E65"/>
              </a:buClr>
              <a:defRPr sz="2400">
                <a:solidFill>
                  <a:srgbClr val="796E65"/>
                </a:solidFill>
              </a:defRPr>
            </a:lvl2pPr>
            <a:lvl3pPr>
              <a:buClr>
                <a:srgbClr val="796E65"/>
              </a:buClr>
              <a:defRPr sz="2000">
                <a:solidFill>
                  <a:srgbClr val="796E65"/>
                </a:solidFill>
              </a:defRPr>
            </a:lvl3pPr>
            <a:lvl4pPr>
              <a:buClr>
                <a:srgbClr val="796E65"/>
              </a:buCl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796E65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/>
          <a:lstStyle>
            <a:lvl1pPr>
              <a:buClr>
                <a:srgbClr val="796E65"/>
              </a:buClr>
              <a:defRPr sz="2800">
                <a:solidFill>
                  <a:srgbClr val="796E65"/>
                </a:solidFill>
              </a:defRPr>
            </a:lvl1pPr>
            <a:lvl2pPr>
              <a:buClr>
                <a:srgbClr val="796E65"/>
              </a:buClr>
              <a:defRPr sz="2400">
                <a:solidFill>
                  <a:srgbClr val="796E65"/>
                </a:solidFill>
              </a:defRPr>
            </a:lvl2pPr>
            <a:lvl3pPr>
              <a:buClr>
                <a:srgbClr val="796E65"/>
              </a:buClr>
              <a:defRPr sz="2000">
                <a:solidFill>
                  <a:srgbClr val="796E65"/>
                </a:solidFill>
              </a:defRPr>
            </a:lvl3pPr>
            <a:lvl4pPr>
              <a:buClr>
                <a:srgbClr val="796E65"/>
              </a:buClr>
              <a:defRPr sz="1800">
                <a:solidFill>
                  <a:srgbClr val="796E65"/>
                </a:solidFill>
              </a:defRPr>
            </a:lvl4pPr>
            <a:lvl5pPr marL="2057400" indent="-228600">
              <a:buClr>
                <a:srgbClr val="796E65"/>
              </a:buClr>
              <a:buFont typeface="Arial" panose="020B0604020202020204" pitchFamily="34" charset="0"/>
              <a:buChar char="•"/>
              <a:defRPr sz="1800">
                <a:solidFill>
                  <a:srgbClr val="796E6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796E65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36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ED8B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1047750"/>
            <a:ext cx="4041775" cy="3352800"/>
          </a:xfrm>
          <a:solidFill>
            <a:schemeClr val="bg1">
              <a:lumMod val="95000"/>
            </a:schemeClr>
          </a:solidFill>
          <a:ln>
            <a:solidFill>
              <a:srgbClr val="ED8B00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02835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  <a:solidFill>
            <a:schemeClr val="bg1">
              <a:lumMod val="95000"/>
            </a:schemeClr>
          </a:solidFill>
          <a:ln>
            <a:solidFill>
              <a:srgbClr val="ED8B00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047750"/>
            <a:ext cx="4041775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ED8B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31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33177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</p:spPr>
        <p:txBody>
          <a:bodyPr/>
          <a:lstStyle>
            <a:lvl1pPr marL="344488" indent="-344488">
              <a:buClr>
                <a:srgbClr val="833177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833177"/>
              </a:buClr>
              <a:defRPr sz="2000"/>
            </a:lvl2pPr>
            <a:lvl3pPr>
              <a:buClr>
                <a:srgbClr val="833177"/>
              </a:buClr>
              <a:defRPr sz="1800"/>
            </a:lvl3pPr>
            <a:lvl4pPr>
              <a:buClr>
                <a:srgbClr val="833177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1047750"/>
            <a:ext cx="4041775" cy="3352800"/>
          </a:xfrm>
          <a:solidFill>
            <a:schemeClr val="bg1">
              <a:lumMod val="95000"/>
            </a:schemeClr>
          </a:solidFill>
          <a:ln>
            <a:solidFill>
              <a:srgbClr val="833177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4231021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  <a:solidFill>
            <a:schemeClr val="bg1">
              <a:lumMod val="95000"/>
            </a:schemeClr>
          </a:solidFill>
          <a:ln>
            <a:solidFill>
              <a:srgbClr val="833177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047750"/>
            <a:ext cx="4041775" cy="3352800"/>
          </a:xfrm>
        </p:spPr>
        <p:txBody>
          <a:bodyPr/>
          <a:lstStyle>
            <a:lvl1pPr>
              <a:buClr>
                <a:srgbClr val="833177"/>
              </a:buClr>
              <a:defRPr sz="2400"/>
            </a:lvl1pPr>
            <a:lvl2pPr>
              <a:buClr>
                <a:srgbClr val="833177"/>
              </a:buClr>
              <a:defRPr sz="2000"/>
            </a:lvl2pPr>
            <a:lvl3pPr>
              <a:buClr>
                <a:srgbClr val="833177"/>
              </a:buClr>
              <a:defRPr sz="1800"/>
            </a:lvl3pPr>
            <a:lvl4pPr>
              <a:buClr>
                <a:srgbClr val="833177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33177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94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4BD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</p:spPr>
        <p:txBody>
          <a:bodyPr/>
          <a:lstStyle>
            <a:lvl1pPr marL="342900" indent="-342900">
              <a:buClr>
                <a:srgbClr val="84BD00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84BD00"/>
              </a:buClr>
              <a:defRPr sz="2000"/>
            </a:lvl2pPr>
            <a:lvl3pPr>
              <a:buClr>
                <a:srgbClr val="84BD00"/>
              </a:buClr>
              <a:defRPr sz="1800"/>
            </a:lvl3pPr>
            <a:lvl4pPr>
              <a:buClr>
                <a:srgbClr val="84BD00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1047750"/>
            <a:ext cx="4041775" cy="3352800"/>
          </a:xfrm>
          <a:solidFill>
            <a:schemeClr val="bg1">
              <a:lumMod val="95000"/>
            </a:schemeClr>
          </a:solidFill>
          <a:ln>
            <a:solidFill>
              <a:srgbClr val="84BD00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620720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  <a:solidFill>
            <a:schemeClr val="bg1">
              <a:lumMod val="95000"/>
            </a:schemeClr>
          </a:solidFill>
          <a:ln>
            <a:solidFill>
              <a:srgbClr val="84BD00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047750"/>
            <a:ext cx="4041775" cy="3352800"/>
          </a:xfrm>
        </p:spPr>
        <p:txBody>
          <a:bodyPr/>
          <a:lstStyle>
            <a:lvl1pPr marL="342900" indent="-342900">
              <a:buClr>
                <a:srgbClr val="84BD00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84BD00"/>
              </a:buClr>
              <a:defRPr sz="2000"/>
            </a:lvl2pPr>
            <a:lvl3pPr>
              <a:buClr>
                <a:srgbClr val="84BD00"/>
              </a:buClr>
              <a:defRPr sz="1800"/>
            </a:lvl3pPr>
            <a:lvl4pPr>
              <a:buClr>
                <a:srgbClr val="84BD00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4BD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6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796E65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</p:spPr>
        <p:txBody>
          <a:bodyPr/>
          <a:lstStyle>
            <a:lvl1pPr marL="342900" indent="-342900">
              <a:buClr>
                <a:srgbClr val="796E65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796E65"/>
              </a:buClr>
              <a:defRPr sz="2000"/>
            </a:lvl2pPr>
            <a:lvl3pPr>
              <a:buClr>
                <a:srgbClr val="796E65"/>
              </a:buClr>
              <a:defRPr sz="1800"/>
            </a:lvl3pPr>
            <a:lvl4pPr>
              <a:buClr>
                <a:srgbClr val="796E65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1047750"/>
            <a:ext cx="4041775" cy="3352800"/>
          </a:xfrm>
          <a:solidFill>
            <a:schemeClr val="bg1">
              <a:lumMod val="95000"/>
            </a:schemeClr>
          </a:solidFill>
          <a:ln>
            <a:solidFill>
              <a:srgbClr val="796E65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961328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47750"/>
            <a:ext cx="4040188" cy="3352800"/>
          </a:xfrm>
          <a:solidFill>
            <a:schemeClr val="bg1">
              <a:lumMod val="95000"/>
            </a:schemeClr>
          </a:solidFill>
          <a:ln>
            <a:solidFill>
              <a:srgbClr val="796E65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047750"/>
            <a:ext cx="4041775" cy="3352800"/>
          </a:xfrm>
        </p:spPr>
        <p:txBody>
          <a:bodyPr/>
          <a:lstStyle>
            <a:lvl1pPr marL="342900" indent="-342900">
              <a:buClr>
                <a:srgbClr val="796E65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796E65"/>
              </a:buClr>
              <a:defRPr sz="2000"/>
            </a:lvl2pPr>
            <a:lvl3pPr>
              <a:buClr>
                <a:srgbClr val="796E65"/>
              </a:buClr>
              <a:defRPr sz="1800"/>
            </a:lvl3pPr>
            <a:lvl4pPr>
              <a:buClr>
                <a:srgbClr val="796E65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796E65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146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ED8B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5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: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2"/>
            <a:ext cx="9144000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972740"/>
            <a:ext cx="7010400" cy="1102519"/>
          </a:xfrm>
        </p:spPr>
        <p:txBody>
          <a:bodyPr>
            <a:noAutofit/>
          </a:bodyPr>
          <a:lstStyle>
            <a:lvl1pPr algn="r">
              <a:defRPr sz="4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6218"/>
            <a:ext cx="3505200" cy="93561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86000"/>
            <a:ext cx="9144000" cy="685800"/>
          </a:xfrm>
          <a:solidFill>
            <a:srgbClr val="796E65"/>
          </a:solidFill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34473" y="3521627"/>
            <a:ext cx="3733800" cy="304800"/>
          </a:xfrm>
        </p:spPr>
        <p:txBody>
          <a:bodyPr>
            <a:noAutofit/>
          </a:bodyPr>
          <a:lstStyle>
            <a:lvl1pPr marL="0" indent="0" algn="r">
              <a:buNone/>
              <a:defRPr sz="20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Event/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806"/>
            <a:ext cx="9144000" cy="1304925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0" y="0"/>
            <a:ext cx="1828800" cy="2286000"/>
          </a:xfrm>
          <a:prstGeom prst="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rgbClr val="94C5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9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33177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52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4BD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440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796E65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62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 Blank (logo only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74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603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08CC7-5FA2-6F4D-9319-4C841E2B2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3D7A1-1561-DC49-9625-D121DE4F4378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7E457-8E20-424B-849C-1D07114FC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4709160"/>
            <a:ext cx="181203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5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7BC708-A780-2443-8AF0-1D917D16510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36B7E-9DCD-8F4F-989C-E5BEFC7A3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E8463-1EDC-1A4C-A3F2-CB4B90DA5047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96E65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rgbClr val="796E65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rgbClr val="796E65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FB1083-4387-6C44-A7C8-625BEF911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4629150"/>
            <a:ext cx="1981200" cy="4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9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2356F-7EF3-D542-A960-6A111798F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49E8F-90F4-954D-A90D-DE78B7F7C0C9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10F53-D3A7-BD4B-B805-9B4C4615F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4709160"/>
            <a:ext cx="181203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0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337C5B-6FDB-9943-ACF3-A8B5F7483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-24871"/>
            <a:ext cx="9218350" cy="5187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20515-9DCD-3A4B-AD66-985E897E465A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484D7-92A6-C745-A893-0420D3EEE6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4709160"/>
            <a:ext cx="181203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8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276350"/>
            <a:ext cx="8242300" cy="0"/>
          </a:xfrm>
          <a:prstGeom prst="line">
            <a:avLst/>
          </a:prstGeom>
          <a:ln w="127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57200" y="5905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Who</a:t>
            </a:r>
            <a:r>
              <a:rPr lang="en-US" sz="4000" b="1" i="0" baseline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 we are</a:t>
            </a:r>
            <a:endParaRPr lang="en-US" sz="4000" b="1" i="0" dirty="0">
              <a:solidFill>
                <a:srgbClr val="796E65"/>
              </a:solidFill>
              <a:latin typeface="Century Gothic" panose="020B0502020202020204" pitchFamily="34" charset="0"/>
              <a:ea typeface="Gotham" charset="0"/>
              <a:cs typeface="Gotham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142875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The </a:t>
            </a:r>
            <a:r>
              <a:rPr lang="en-US" sz="2400" b="1" i="0" dirty="0">
                <a:solidFill>
                  <a:srgbClr val="84BD00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essential</a:t>
            </a:r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, </a:t>
            </a:r>
            <a:r>
              <a:rPr lang="en-US" sz="2400" b="1" i="0" dirty="0">
                <a:solidFill>
                  <a:srgbClr val="84BD00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indispensable</a:t>
            </a:r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 member of </a:t>
            </a:r>
            <a:b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</a:br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any team addressing education policy.</a:t>
            </a:r>
          </a:p>
          <a:p>
            <a:endParaRPr lang="en-US" b="0" i="0" dirty="0">
              <a:latin typeface="Century Gothic" panose="020B0502020202020204" pitchFamily="34" charset="0"/>
              <a:ea typeface="Gotham Book" charset="0"/>
              <a:cs typeface="Gotham Book" charset="0"/>
            </a:endParaRPr>
          </a:p>
        </p:txBody>
      </p:sp>
      <p:pic>
        <p:nvPicPr>
          <p:cNvPr id="1026" name="Picture 2" descr="H:\Communications Bank\Stock Photos\Groups of kids\early learning to workforce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746"/>
            <a:ext cx="7620000" cy="162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7" y="2384347"/>
            <a:ext cx="8083550" cy="17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1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A0E49A-614B-4E42-84ED-80FA14C0B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C34D5-5DDA-ED46-AE32-661A0AF351B4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C967C-4B58-0345-902B-925E2EA53A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4709160"/>
            <a:ext cx="1812036" cy="26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369C89-1124-3C49-95A2-1377A7AEE2CD}"/>
              </a:ext>
            </a:extLst>
          </p:cNvPr>
          <p:cNvSpPr txBox="1"/>
          <p:nvPr userDrawn="1"/>
        </p:nvSpPr>
        <p:spPr>
          <a:xfrm>
            <a:off x="304800" y="175796"/>
            <a:ext cx="472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Medium" pitchFamily="2" charset="0"/>
              </a:rPr>
              <a:t>MEET YOUR EDUCATION POLICY TEAM </a:t>
            </a:r>
          </a:p>
        </p:txBody>
      </p:sp>
    </p:spTree>
    <p:extLst>
      <p:ext uri="{BB962C8B-B14F-4D97-AF65-F5344CB8AC3E}">
        <p14:creationId xmlns:p14="http://schemas.microsoft.com/office/powerpoint/2010/main" val="1653887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1A5B-8C6B-EB4F-9BDE-9816124C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AE90A-E9AA-1E44-94A8-70A79707D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570AD4-1F29-CD4A-A5C2-59494408335E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A0EA9-CA20-F943-8417-2A4199B912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4709160"/>
            <a:ext cx="1812036" cy="265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A9C1BC-F83A-E74D-AE8E-93238E76862D}"/>
              </a:ext>
            </a:extLst>
          </p:cNvPr>
          <p:cNvSpPr txBox="1"/>
          <p:nvPr userDrawn="1"/>
        </p:nvSpPr>
        <p:spPr>
          <a:xfrm>
            <a:off x="304800" y="175796"/>
            <a:ext cx="472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Medium" pitchFamily="2" charset="0"/>
              </a:rPr>
              <a:t>MEET YOUR EDUCATION POLICY TEAM </a:t>
            </a:r>
          </a:p>
        </p:txBody>
      </p:sp>
    </p:spTree>
    <p:extLst>
      <p:ext uri="{BB962C8B-B14F-4D97-AF65-F5344CB8AC3E}">
        <p14:creationId xmlns:p14="http://schemas.microsoft.com/office/powerpoint/2010/main" val="985347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CEFBF-7706-6547-9392-76B8B48BF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AB564-53ED-584A-9D6E-23B4F1F3A6FB}"/>
              </a:ext>
            </a:extLst>
          </p:cNvPr>
          <p:cNvSpPr txBox="1"/>
          <p:nvPr userDrawn="1"/>
        </p:nvSpPr>
        <p:spPr>
          <a:xfrm>
            <a:off x="152400" y="485775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Gotham Medium" pitchFamily="2" charset="0"/>
              </a:rPr>
              <a:t>EdCommission</a:t>
            </a:r>
            <a:r>
              <a:rPr lang="en-US" sz="800" dirty="0">
                <a:solidFill>
                  <a:schemeClr val="bg1"/>
                </a:solidFill>
                <a:latin typeface="Gotham Medium" pitchFamily="2" charset="0"/>
              </a:rPr>
              <a:t>	      |         #ECSNF18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68DC2-FE27-0E46-825C-267783FFC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4709160"/>
            <a:ext cx="1812036" cy="265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FD4206-490D-5646-8CAF-B4739ED56A7E}"/>
              </a:ext>
            </a:extLst>
          </p:cNvPr>
          <p:cNvSpPr txBox="1"/>
          <p:nvPr userDrawn="1"/>
        </p:nvSpPr>
        <p:spPr>
          <a:xfrm>
            <a:off x="304800" y="175796"/>
            <a:ext cx="472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Medium" pitchFamily="2" charset="0"/>
              </a:rPr>
              <a:t>MEET YOUR EDUCATION POLICY TEAM </a:t>
            </a:r>
          </a:p>
        </p:txBody>
      </p:sp>
    </p:spTree>
    <p:extLst>
      <p:ext uri="{BB962C8B-B14F-4D97-AF65-F5344CB8AC3E}">
        <p14:creationId xmlns:p14="http://schemas.microsoft.com/office/powerpoint/2010/main" val="510022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06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083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5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142875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We believe in the power of </a:t>
            </a:r>
            <a:r>
              <a:rPr lang="en-US" sz="2400" b="1" i="0" dirty="0">
                <a:solidFill>
                  <a:srgbClr val="833177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learning from experience</a:t>
            </a:r>
            <a:r>
              <a:rPr lang="en-US" sz="2400" b="1" i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 </a:t>
            </a:r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and we know informed policymakers create </a:t>
            </a:r>
            <a:b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</a:br>
            <a:r>
              <a:rPr lang="en-US" sz="2400" b="1" i="0" dirty="0">
                <a:solidFill>
                  <a:srgbClr val="833177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better education policy</a:t>
            </a:r>
            <a:r>
              <a:rPr lang="en-US" sz="2400" b="0" i="0" dirty="0">
                <a:solidFill>
                  <a:srgbClr val="796E65"/>
                </a:solidFill>
                <a:latin typeface="Century Gothic" panose="020B0502020202020204" pitchFamily="34" charset="0"/>
                <a:ea typeface="Gotham Book" charset="0"/>
                <a:cs typeface="Gotham Book" charset="0"/>
              </a:rPr>
              <a:t>.</a:t>
            </a:r>
            <a:endParaRPr lang="en-US" sz="2400" b="0" i="0" baseline="30000" dirty="0">
              <a:solidFill>
                <a:srgbClr val="796E65"/>
              </a:solidFill>
              <a:latin typeface="Century Gothic" panose="020B0502020202020204" pitchFamily="34" charset="0"/>
              <a:ea typeface="Gotham Book" charset="0"/>
              <a:cs typeface="Gotham Book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127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59038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What</a:t>
            </a:r>
            <a:r>
              <a:rPr lang="en-US" sz="4000" b="1" i="0" baseline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 we do</a:t>
            </a:r>
            <a:endParaRPr lang="en-US" sz="4000" b="1" i="0" dirty="0">
              <a:solidFill>
                <a:srgbClr val="796E65"/>
              </a:solidFill>
              <a:latin typeface="Century Gothic" panose="020B0502020202020204" pitchFamily="34" charset="0"/>
              <a:ea typeface="Gotham" charset="0"/>
              <a:cs typeface="Gotham" charset="0"/>
            </a:endParaRPr>
          </a:p>
        </p:txBody>
      </p:sp>
      <p:pic>
        <p:nvPicPr>
          <p:cNvPr id="2" name="book appl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2300" y="2629079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How we do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57200" y="1261492"/>
            <a:ext cx="8229600" cy="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57200" y="57939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How</a:t>
            </a:r>
            <a:r>
              <a:rPr lang="en-US" sz="4000" b="1" i="0" baseline="0" dirty="0">
                <a:solidFill>
                  <a:srgbClr val="796E65"/>
                </a:solidFill>
                <a:latin typeface="Century Gothic" panose="020B0502020202020204" pitchFamily="34" charset="0"/>
                <a:ea typeface="Gotham" charset="0"/>
                <a:cs typeface="Gotham" charset="0"/>
              </a:rPr>
              <a:t> we do it</a:t>
            </a:r>
            <a:endParaRPr lang="en-US" sz="4000" b="1" i="0" dirty="0">
              <a:solidFill>
                <a:srgbClr val="796E65"/>
              </a:solidFill>
              <a:latin typeface="Century Gothic" panose="020B0502020202020204" pitchFamily="34" charset="0"/>
              <a:ea typeface="Gotham" charset="0"/>
              <a:cs typeface="Gotha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150"/>
            <a:ext cx="8229600" cy="2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4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How we do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3661"/>
            <a:ext cx="8229600" cy="224599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/>
          <a:lstStyle>
            <a:lvl1pPr>
              <a:defRPr>
                <a:solidFill>
                  <a:srgbClr val="796E65"/>
                </a:solidFill>
              </a:defRPr>
            </a:lvl1pPr>
            <a:lvl2pPr>
              <a:defRPr>
                <a:solidFill>
                  <a:srgbClr val="796E65"/>
                </a:solidFill>
              </a:defRPr>
            </a:lvl2pPr>
            <a:lvl3pPr>
              <a:defRPr>
                <a:solidFill>
                  <a:srgbClr val="796E65"/>
                </a:solidFill>
              </a:defRPr>
            </a:lvl3pPr>
            <a:lvl4pPr>
              <a:defRPr>
                <a:solidFill>
                  <a:srgbClr val="796E65"/>
                </a:solidFill>
              </a:defRPr>
            </a:lvl4pPr>
            <a:lvl5pPr marL="2057400" indent="-228600">
              <a:buClr>
                <a:srgbClr val="ED8B00"/>
              </a:buClr>
              <a:buFont typeface="Arial" panose="020B0604020202020204" pitchFamily="34" charset="0"/>
              <a:buChar char="•"/>
              <a:defRPr>
                <a:solidFill>
                  <a:srgbClr val="796E65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ED8B00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34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/>
          <a:lstStyle>
            <a:lvl1pPr>
              <a:buClr>
                <a:srgbClr val="833177"/>
              </a:buClr>
              <a:defRPr>
                <a:solidFill>
                  <a:srgbClr val="796E65"/>
                </a:solidFill>
              </a:defRPr>
            </a:lvl1pPr>
            <a:lvl2pPr>
              <a:buClr>
                <a:srgbClr val="833177"/>
              </a:buClr>
              <a:defRPr>
                <a:solidFill>
                  <a:srgbClr val="796E65"/>
                </a:solidFill>
              </a:defRPr>
            </a:lvl2pPr>
            <a:lvl3pPr>
              <a:buClr>
                <a:srgbClr val="833177"/>
              </a:buClr>
              <a:defRPr>
                <a:solidFill>
                  <a:srgbClr val="796E65"/>
                </a:solidFill>
              </a:defRPr>
            </a:lvl3pPr>
            <a:lvl4pPr>
              <a:buClr>
                <a:srgbClr val="833177"/>
              </a:buClr>
              <a:defRPr>
                <a:solidFill>
                  <a:srgbClr val="796E65"/>
                </a:solidFill>
              </a:defRPr>
            </a:lvl4pPr>
            <a:lvl5pPr marL="2057400" indent="-228600">
              <a:buClr>
                <a:srgbClr val="833177"/>
              </a:buClr>
              <a:buFont typeface="Arial" panose="020B0604020202020204" pitchFamily="34" charset="0"/>
              <a:buChar char="•"/>
              <a:defRPr>
                <a:solidFill>
                  <a:srgbClr val="796E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833177"/>
          </a:solidFill>
        </p:spPr>
        <p:txBody>
          <a:bodyPr l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88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07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  <p:sldLayoutId id="2147483658" r:id="rId4"/>
    <p:sldLayoutId id="2147483659" r:id="rId5"/>
    <p:sldLayoutId id="2147483660" r:id="rId6"/>
    <p:sldLayoutId id="2147483697" r:id="rId7"/>
    <p:sldLayoutId id="2147483650" r:id="rId8"/>
    <p:sldLayoutId id="2147483665" r:id="rId9"/>
    <p:sldLayoutId id="2147483666" r:id="rId10"/>
    <p:sldLayoutId id="2147483667" r:id="rId11"/>
    <p:sldLayoutId id="2147483654" r:id="rId12"/>
    <p:sldLayoutId id="2147483668" r:id="rId13"/>
    <p:sldLayoutId id="2147483669" r:id="rId14"/>
    <p:sldLayoutId id="2147483670" r:id="rId15"/>
    <p:sldLayoutId id="2147483655" r:id="rId16"/>
    <p:sldLayoutId id="2147483671" r:id="rId17"/>
    <p:sldLayoutId id="2147483652" r:id="rId18"/>
    <p:sldLayoutId id="2147483672" r:id="rId19"/>
    <p:sldLayoutId id="2147483673" r:id="rId20"/>
    <p:sldLayoutId id="2147483651" r:id="rId21"/>
    <p:sldLayoutId id="2147483653" r:id="rId22"/>
    <p:sldLayoutId id="2147483679" r:id="rId23"/>
    <p:sldLayoutId id="2147483682" r:id="rId24"/>
    <p:sldLayoutId id="2147483680" r:id="rId25"/>
    <p:sldLayoutId id="2147483683" r:id="rId26"/>
    <p:sldLayoutId id="2147483681" r:id="rId27"/>
    <p:sldLayoutId id="2147483684" r:id="rId28"/>
    <p:sldLayoutId id="2147483656" r:id="rId29"/>
    <p:sldLayoutId id="2147483687" r:id="rId30"/>
    <p:sldLayoutId id="2147483686" r:id="rId31"/>
    <p:sldLayoutId id="2147483685" r:id="rId32"/>
    <p:sldLayoutId id="2147483688" r:id="rId33"/>
    <p:sldLayoutId id="2147483691" r:id="rId34"/>
    <p:sldLayoutId id="2147483713" r:id="rId35"/>
    <p:sldLayoutId id="2147483692" r:id="rId36"/>
    <p:sldLayoutId id="2147483712" r:id="rId37"/>
    <p:sldLayoutId id="2147483710" r:id="rId38"/>
    <p:sldLayoutId id="2147483711" r:id="rId39"/>
    <p:sldLayoutId id="2147483706" r:id="rId40"/>
    <p:sldLayoutId id="2147483707" r:id="rId41"/>
    <p:sldLayoutId id="2147483708" r:id="rId42"/>
    <p:sldLayoutId id="2147483693" r:id="rId43"/>
    <p:sldLayoutId id="2147483694" r:id="rId44"/>
    <p:sldLayoutId id="2147483695" r:id="rId45"/>
    <p:sldLayoutId id="2147483696" r:id="rId4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rgbClr val="796E65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rgbClr val="ED8B00"/>
        </a:buClr>
        <a:buSzPct val="100000"/>
        <a:buFont typeface="Wingdings" panose="05000000000000000000" pitchFamily="2" charset="2"/>
        <a:buChar char="§"/>
        <a:defRPr sz="3200" kern="1200">
          <a:solidFill>
            <a:srgbClr val="796E65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8B00"/>
        </a:buClr>
        <a:buFont typeface="Wingdings" panose="05000000000000000000" pitchFamily="2" charset="2"/>
        <a:buChar char=""/>
        <a:defRPr sz="2800" kern="1200">
          <a:solidFill>
            <a:srgbClr val="796E65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ED8B00"/>
        </a:buClr>
        <a:buSzPct val="80000"/>
        <a:buFont typeface="Arial" panose="020B0604020202020204" pitchFamily="34" charset="0"/>
        <a:buChar char="►"/>
        <a:defRPr sz="2400" kern="1200">
          <a:solidFill>
            <a:srgbClr val="796E65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8B00"/>
        </a:buClr>
        <a:buFont typeface="Wingdings" panose="05000000000000000000" pitchFamily="2" charset="2"/>
        <a:buChar char="è"/>
        <a:defRPr sz="2000" kern="1200">
          <a:solidFill>
            <a:srgbClr val="796E65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6675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796E65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Financing Dual Enrollment: Innovative State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0C786-84C7-B54F-B5D5-A7AA1B5C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82748"/>
            <a:ext cx="3124200" cy="899115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rgbClr val="333333"/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A1AF2D-2FD7-5647-A6D1-96BEC1E70803}"/>
              </a:ext>
            </a:extLst>
          </p:cNvPr>
          <p:cNvSpPr txBox="1">
            <a:spLocks/>
          </p:cNvSpPr>
          <p:nvPr/>
        </p:nvSpPr>
        <p:spPr>
          <a:xfrm>
            <a:off x="4114800" y="3333750"/>
            <a:ext cx="4648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796E65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sz="5400" b="0" dirty="0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2:30 – 4 p.m.</a:t>
            </a:r>
          </a:p>
          <a:p>
            <a:r>
              <a:rPr lang="en-US" sz="5400" b="0" dirty="0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Room: Maryland</a:t>
            </a:r>
          </a:p>
        </p:txBody>
      </p:sp>
    </p:spTree>
    <p:extLst>
      <p:ext uri="{BB962C8B-B14F-4D97-AF65-F5344CB8AC3E}">
        <p14:creationId xmlns:p14="http://schemas.microsoft.com/office/powerpoint/2010/main" val="16782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8D2A8-700A-49DA-B4ED-0F341BCE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971550"/>
            <a:ext cx="8420100" cy="36576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84BD00"/>
                </a:solidFill>
              </a:rPr>
              <a:t>State pays some</a:t>
            </a:r>
            <a:r>
              <a:rPr lang="en-US" dirty="0">
                <a:solidFill>
                  <a:srgbClr val="84BD00"/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dirty="0">
                <a:sym typeface="Wingdings" panose="05000000000000000000" pitchFamily="2" charset="2"/>
              </a:rPr>
              <a:t>More $ to go around to more students, for more courses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 Can students/parents make up the difference?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84BD00"/>
                </a:solidFill>
              </a:rPr>
              <a:t>State pays all: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dirty="0">
                <a:sym typeface="Wingdings" panose="05000000000000000000" pitchFamily="2" charset="2"/>
              </a:rPr>
              <a:t> Eliminates potential district-district or student-student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access disparities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 Only so many $ to go around!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98A37-FC36-4E11-AC89-ACA0C452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of who pays tuition…</a:t>
            </a:r>
          </a:p>
        </p:txBody>
      </p:sp>
    </p:spTree>
    <p:extLst>
      <p:ext uri="{BB962C8B-B14F-4D97-AF65-F5344CB8AC3E}">
        <p14:creationId xmlns:p14="http://schemas.microsoft.com/office/powerpoint/2010/main" val="43984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5A87BC-D78F-4E93-9E61-C39AB4D3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71550"/>
            <a:ext cx="8001000" cy="341434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Focus on </a:t>
            </a:r>
            <a:r>
              <a:rPr lang="en-US" b="1" dirty="0"/>
              <a:t>Georgia</a:t>
            </a:r>
            <a:r>
              <a:rPr lang="en-US" dirty="0"/>
              <a:t> and </a:t>
            </a:r>
            <a:r>
              <a:rPr lang="en-US" b="1" dirty="0"/>
              <a:t>Kentucky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Basics on </a:t>
            </a:r>
            <a:r>
              <a:rPr lang="en-US" b="1" dirty="0"/>
              <a:t>policy</a:t>
            </a:r>
            <a:r>
              <a:rPr lang="en-US" dirty="0"/>
              <a:t> and </a:t>
            </a:r>
            <a:r>
              <a:rPr lang="en-US" b="1" dirty="0"/>
              <a:t>policy adoption</a:t>
            </a:r>
          </a:p>
          <a:p>
            <a:pPr>
              <a:lnSpc>
                <a:spcPct val="150000"/>
              </a:lnSpc>
            </a:pPr>
            <a:r>
              <a:rPr lang="en-US" dirty="0"/>
              <a:t>Policy</a:t>
            </a:r>
            <a:r>
              <a:rPr lang="en-US" b="1" dirty="0"/>
              <a:t> implementation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Facilitated small group discussion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Other things </a:t>
            </a:r>
            <a:r>
              <a:rPr lang="en-US" dirty="0"/>
              <a:t>states need to think about…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C37F8-C6F1-4B7C-97BF-263BB099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today’s session</a:t>
            </a:r>
          </a:p>
        </p:txBody>
      </p:sp>
    </p:spTree>
    <p:extLst>
      <p:ext uri="{BB962C8B-B14F-4D97-AF65-F5344CB8AC3E}">
        <p14:creationId xmlns:p14="http://schemas.microsoft.com/office/powerpoint/2010/main" val="197048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ED784-7425-D64B-85BD-B6F1A2F1A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8229600" cy="2245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5B8E2C-6CF7-4B4A-B3C6-4083F4772C67}"/>
              </a:ext>
            </a:extLst>
          </p:cNvPr>
          <p:cNvSpPr txBox="1">
            <a:spLocks/>
          </p:cNvSpPr>
          <p:nvPr/>
        </p:nvSpPr>
        <p:spPr>
          <a:xfrm>
            <a:off x="0" y="66675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796E65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Your Education Policy Team.</a:t>
            </a:r>
          </a:p>
        </p:txBody>
      </p:sp>
    </p:spTree>
    <p:extLst>
      <p:ext uri="{BB962C8B-B14F-4D97-AF65-F5344CB8AC3E}">
        <p14:creationId xmlns:p14="http://schemas.microsoft.com/office/powerpoint/2010/main" val="313470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8E2C-6CF7-4B4A-B3C6-4083F4772C67}"/>
              </a:ext>
            </a:extLst>
          </p:cNvPr>
          <p:cNvSpPr txBox="1">
            <a:spLocks/>
          </p:cNvSpPr>
          <p:nvPr/>
        </p:nvSpPr>
        <p:spPr>
          <a:xfrm>
            <a:off x="0" y="1539311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796E65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Download session resources: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DB9A63-15F9-A040-8391-AA3E31DA321C}"/>
              </a:ext>
            </a:extLst>
          </p:cNvPr>
          <p:cNvSpPr txBox="1">
            <a:spLocks/>
          </p:cNvSpPr>
          <p:nvPr/>
        </p:nvSpPr>
        <p:spPr>
          <a:xfrm>
            <a:off x="0" y="241935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796E65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algn="ctr"/>
            <a:r>
              <a:rPr lang="en-US" sz="5400" dirty="0" err="1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bit.ly</a:t>
            </a:r>
            <a:r>
              <a:rPr lang="en-US" sz="5400" dirty="0">
                <a:solidFill>
                  <a:schemeClr val="bg1"/>
                </a:solidFill>
                <a:effectLst>
                  <a:outerShdw blurRad="76200" dist="25400" dir="5400000" algn="ctr" rotWithShape="0">
                    <a:schemeClr val="tx1">
                      <a:alpha val="83000"/>
                    </a:schemeClr>
                  </a:outerShdw>
                </a:effectLst>
                <a:latin typeface="Century Gothic" panose="020B0502020202020204" pitchFamily="34" charset="0"/>
              </a:rPr>
              <a:t>/ecsnf18resources</a:t>
            </a:r>
          </a:p>
        </p:txBody>
      </p:sp>
    </p:spTree>
    <p:extLst>
      <p:ext uri="{BB962C8B-B14F-4D97-AF65-F5344CB8AC3E}">
        <p14:creationId xmlns:p14="http://schemas.microsoft.com/office/powerpoint/2010/main" val="427488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17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1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7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DC68FE-7FFB-49B5-B43D-A2AADE8F2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71550"/>
            <a:ext cx="7924800" cy="33944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4BD00"/>
                </a:solidFill>
              </a:rPr>
              <a:t>Dual enrollment</a:t>
            </a:r>
            <a:r>
              <a:rPr lang="en-US" dirty="0">
                <a:solidFill>
                  <a:srgbClr val="84BD00"/>
                </a:solidFill>
              </a:rPr>
              <a:t>: </a:t>
            </a:r>
            <a:r>
              <a:rPr lang="en-US" dirty="0"/>
              <a:t>College courses offered to high school students for (typically) both high school and college credit, regardless of course location, instructor or modality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4BD00"/>
                </a:solidFill>
              </a:rPr>
              <a:t>Dual credit </a:t>
            </a:r>
            <a:r>
              <a:rPr lang="en-US" dirty="0"/>
              <a:t>(KY specific): See dual enrollment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ED19C-1661-4235-A2BF-C5C03242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 of terms</a:t>
            </a:r>
          </a:p>
        </p:txBody>
      </p:sp>
    </p:spTree>
    <p:extLst>
      <p:ext uri="{BB962C8B-B14F-4D97-AF65-F5344CB8AC3E}">
        <p14:creationId xmlns:p14="http://schemas.microsoft.com/office/powerpoint/2010/main" val="169397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76800" y="284073"/>
            <a:ext cx="3797300" cy="4175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133350"/>
            <a:ext cx="2743200" cy="44767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76200" dir="5400000" algn="ctr" rotWithShape="0">
                    <a:schemeClr val="tx1"/>
                  </a:outerShdw>
                </a:effectLst>
              </a:rPr>
              <a:t>Dual Enrollment continues to be a hot topic!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202FDB6-8C50-C042-8A53-769FC4841395}"/>
              </a:ext>
            </a:extLst>
          </p:cNvPr>
          <p:cNvSpPr/>
          <p:nvPr/>
        </p:nvSpPr>
        <p:spPr>
          <a:xfrm>
            <a:off x="3429000" y="1123950"/>
            <a:ext cx="1363226" cy="152400"/>
          </a:xfrm>
          <a:prstGeom prst="rightArrow">
            <a:avLst/>
          </a:prstGeom>
          <a:solidFill>
            <a:srgbClr val="84BD00"/>
          </a:solidFill>
          <a:ln>
            <a:solidFill>
              <a:srgbClr val="84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C1E32A8-D22E-6F46-AAA3-055C9246C6D8}"/>
              </a:ext>
            </a:extLst>
          </p:cNvPr>
          <p:cNvSpPr/>
          <p:nvPr/>
        </p:nvSpPr>
        <p:spPr>
          <a:xfrm>
            <a:off x="3429000" y="3105150"/>
            <a:ext cx="1363226" cy="152400"/>
          </a:xfrm>
          <a:prstGeom prst="rightArrow">
            <a:avLst/>
          </a:prstGeom>
          <a:solidFill>
            <a:srgbClr val="84BD00"/>
          </a:solidFill>
          <a:ln>
            <a:solidFill>
              <a:srgbClr val="84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C0C6F3-008E-48F6-98D5-6DF1BE79B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1550"/>
            <a:ext cx="8610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84BD00"/>
                </a:solidFill>
              </a:rPr>
              <a:t>Drivers: </a:t>
            </a:r>
            <a:r>
              <a:rPr lang="en-US" sz="2800" b="1" dirty="0"/>
              <a:t>Greater awareness of DE as strategy to increase postsecondary</a:t>
            </a:r>
          </a:p>
          <a:p>
            <a:pPr marL="0" indent="0">
              <a:buNone/>
            </a:pPr>
            <a:endParaRPr lang="en-US" sz="12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Particularly among students underrepresented </a:t>
            </a:r>
            <a:br>
              <a:rPr lang="en-US" sz="2800" b="1" dirty="0"/>
            </a:br>
            <a:r>
              <a:rPr lang="en-US" sz="2800" b="1" dirty="0"/>
              <a:t>in higher ed.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87E363-9FE9-4E41-8D49-1A77DB6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Trend: Greater state investment in 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CB2E2-E520-4549-8B4F-AE92506F6AEE}"/>
              </a:ext>
            </a:extLst>
          </p:cNvPr>
          <p:cNvSpPr/>
          <p:nvPr/>
        </p:nvSpPr>
        <p:spPr>
          <a:xfrm>
            <a:off x="327409" y="2162978"/>
            <a:ext cx="575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4BD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796E65"/>
                </a:solidFill>
                <a:latin typeface="Century Gothic" panose="020B0502020202020204" pitchFamily="34" charset="0"/>
              </a:rPr>
              <a:t>Readiness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69ED9-E453-E247-9862-68D66A871896}"/>
              </a:ext>
            </a:extLst>
          </p:cNvPr>
          <p:cNvSpPr/>
          <p:nvPr/>
        </p:nvSpPr>
        <p:spPr>
          <a:xfrm>
            <a:off x="2895600" y="2179865"/>
            <a:ext cx="4063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4BD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796E65"/>
                </a:solidFill>
                <a:latin typeface="Century Gothic" panose="020B0502020202020204" pitchFamily="34" charset="0"/>
              </a:rPr>
              <a:t>Matriculation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E6021-3FEC-C840-8D77-FA6547711F44}"/>
              </a:ext>
            </a:extLst>
          </p:cNvPr>
          <p:cNvSpPr/>
          <p:nvPr/>
        </p:nvSpPr>
        <p:spPr>
          <a:xfrm>
            <a:off x="6019800" y="217986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4BD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796E65"/>
                </a:solidFill>
                <a:latin typeface="Century Gothic" panose="020B0502020202020204" pitchFamily="34" charset="0"/>
              </a:rPr>
              <a:t>Completion</a:t>
            </a:r>
          </a:p>
        </p:txBody>
      </p:sp>
    </p:spTree>
    <p:extLst>
      <p:ext uri="{BB962C8B-B14F-4D97-AF65-F5344CB8AC3E}">
        <p14:creationId xmlns:p14="http://schemas.microsoft.com/office/powerpoint/2010/main" val="39962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8D2A8-700A-49DA-B4ED-0F341BCE56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52800" y="133350"/>
            <a:ext cx="5638800" cy="44672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84BD00"/>
                </a:solidFill>
              </a:rPr>
              <a:t>In 2016:</a:t>
            </a:r>
          </a:p>
          <a:p>
            <a:pPr>
              <a:lnSpc>
                <a:spcPct val="150000"/>
              </a:lnSpc>
            </a:pPr>
            <a:r>
              <a:rPr lang="en-US" dirty="0"/>
              <a:t>Local decision: </a:t>
            </a:r>
            <a:br>
              <a:rPr lang="en-US" dirty="0"/>
            </a:br>
            <a:r>
              <a:rPr lang="en-US" b="1" dirty="0">
                <a:solidFill>
                  <a:srgbClr val="84BD00"/>
                </a:solidFill>
              </a:rPr>
              <a:t>13 states + D.C.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District: </a:t>
            </a:r>
            <a:r>
              <a:rPr lang="en-US" b="1" dirty="0">
                <a:solidFill>
                  <a:srgbClr val="84BD00"/>
                </a:solidFill>
              </a:rPr>
              <a:t>Four states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State pays some tuition</a:t>
            </a:r>
          </a:p>
          <a:p>
            <a:pPr>
              <a:lnSpc>
                <a:spcPct val="150000"/>
              </a:lnSpc>
            </a:pPr>
            <a:r>
              <a:rPr lang="en-US" dirty="0"/>
              <a:t>State pays all tuition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98A37-FC36-4E11-AC89-ACA0C452DF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209550"/>
            <a:ext cx="2514600" cy="45529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76200" dir="5400000" algn="ctr" rotWithShape="0">
                    <a:schemeClr val="tx1"/>
                  </a:outerShdw>
                </a:effectLst>
              </a:rPr>
              <a:t>Who </a:t>
            </a:r>
            <a:br>
              <a:rPr lang="en-US" dirty="0">
                <a:solidFill>
                  <a:schemeClr val="bg1"/>
                </a:solidFill>
                <a:effectLst>
                  <a:outerShdw blurRad="76200" dir="5400000" algn="ctr" rotWithShape="0">
                    <a:schemeClr val="tx1"/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76200" dir="5400000" algn="ctr" rotWithShape="0">
                    <a:schemeClr val="tx1"/>
                  </a:outerShdw>
                </a:effectLst>
              </a:rPr>
              <a:t>pays dual enrollment tuition?</a:t>
            </a:r>
          </a:p>
        </p:txBody>
      </p:sp>
    </p:spTree>
    <p:extLst>
      <p:ext uri="{BB962C8B-B14F-4D97-AF65-F5344CB8AC3E}">
        <p14:creationId xmlns:p14="http://schemas.microsoft.com/office/powerpoint/2010/main" val="271441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8D2A8-700A-49DA-B4ED-0F341BCE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54687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84BD00"/>
                </a:solidFill>
              </a:rPr>
              <a:t>Local decision</a:t>
            </a:r>
            <a:r>
              <a:rPr lang="en-US" dirty="0">
                <a:solidFill>
                  <a:srgbClr val="84BD00"/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dirty="0">
                <a:sym typeface="Wingdings" panose="05000000000000000000" pitchFamily="2" charset="2"/>
              </a:rPr>
              <a:t>Local flexibility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 Potential for access disparities across state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84BD00"/>
                </a:solidFill>
              </a:rPr>
              <a:t>District: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dirty="0">
                <a:sym typeface="Wingdings" panose="05000000000000000000" pitchFamily="2" charset="2"/>
              </a:rPr>
              <a:t> In theory, PSI may translate reduced financial burden into providing other services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 Potential for access disparities across state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98A37-FC36-4E11-AC89-ACA0C452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of who pays…</a:t>
            </a:r>
          </a:p>
        </p:txBody>
      </p:sp>
    </p:spTree>
    <p:extLst>
      <p:ext uri="{BB962C8B-B14F-4D97-AF65-F5344CB8AC3E}">
        <p14:creationId xmlns:p14="http://schemas.microsoft.com/office/powerpoint/2010/main" val="299046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CS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9630</TotalTime>
  <Words>191</Words>
  <Application>Microsoft Macintosh PowerPoint</Application>
  <PresentationFormat>On-screen Show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Gotham</vt:lpstr>
      <vt:lpstr>Gotham Book</vt:lpstr>
      <vt:lpstr>Gotham Medium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Clarification of terms</vt:lpstr>
      <vt:lpstr>Dual Enrollment continues to be a hot topic!</vt:lpstr>
      <vt:lpstr>Trend: Greater state investment in DE</vt:lpstr>
      <vt:lpstr>Who  pays dual enrollment tuition?</vt:lpstr>
      <vt:lpstr>Tradeoffs of who pays…</vt:lpstr>
      <vt:lpstr>Tradeoffs of who pays tuition…</vt:lpstr>
      <vt:lpstr>Overview of today’s session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Lundell</dc:creator>
  <cp:lastModifiedBy>Adrienne Lundell</cp:lastModifiedBy>
  <cp:revision>575</cp:revision>
  <dcterms:created xsi:type="dcterms:W3CDTF">2016-01-27T20:34:14Z</dcterms:created>
  <dcterms:modified xsi:type="dcterms:W3CDTF">2018-06-19T16:12:00Z</dcterms:modified>
</cp:coreProperties>
</file>