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0" r:id="rId1"/>
    <p:sldMasterId id="2147483651" r:id="rId2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Lato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50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6bdf6f1d35_5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" name="Google Shape;24;g6bdf6f1d35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6bdf6f1d35_5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" name="Google Shape;33;g6bdf6f1d35_5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6bdf6f1d35_5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" name="Google Shape;44;g6bdf6f1d35_5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bdf6f1d35_5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" name="Google Shape;57;g6bdf6f1d35_5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bdf6f1d35_5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" name="Google Shape;69;g6bdf6f1d35_5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bdf6f1d35_5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g6bdf6f1d35_5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bdf6f1d35_5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g6bdf6f1d35_5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ge">
  <p:cSld name="Cover Pag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dt" idx="10"/>
          </p:nvPr>
        </p:nvSpPr>
        <p:spPr>
          <a:xfrm>
            <a:off x="5739130" y="66504"/>
            <a:ext cx="32423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" b="0" i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854" y="-21462"/>
            <a:ext cx="2437647" cy="6891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6810" y="817880"/>
            <a:ext cx="1061720" cy="10617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5207" y="-107748"/>
            <a:ext cx="9314413" cy="604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560" y="86188"/>
            <a:ext cx="370840" cy="3708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/>
        </p:nvSpPr>
        <p:spPr>
          <a:xfrm>
            <a:off x="533400" y="80485"/>
            <a:ext cx="3124200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OFFICE OF THE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Deputy Superintendent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2223" y="2860849"/>
            <a:ext cx="3734306" cy="407245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5739130" y="66504"/>
            <a:ext cx="32423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5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112223" y="6672128"/>
            <a:ext cx="862861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/>
        </p:nvSpPr>
        <p:spPr>
          <a:xfrm>
            <a:off x="2743198" y="978361"/>
            <a:ext cx="588300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OFFICE OF THE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Deputy Superintendent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"/>
          <p:cNvSpPr txBox="1"/>
          <p:nvPr/>
        </p:nvSpPr>
        <p:spPr>
          <a:xfrm>
            <a:off x="2743198" y="2435770"/>
            <a:ext cx="5883008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Hawaiʻi Dept. of Education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Hawaiʻi Teacher Standards Board</a:t>
            </a:r>
            <a:endParaRPr sz="28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ECS Winter Commissioners Meeting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 txBox="1"/>
          <p:nvPr/>
        </p:nvSpPr>
        <p:spPr>
          <a:xfrm>
            <a:off x="2743198" y="4413873"/>
            <a:ext cx="5883008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en-US" sz="165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Phyllis Unebasami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en-US" sz="165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HIDOE Deputy Superintendent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endParaRPr sz="165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Lynn Hammonds</a:t>
            </a:r>
            <a:endParaRPr sz="1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HTSB Executive Director</a:t>
            </a:r>
            <a:endParaRPr sz="1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5"/>
          <p:cNvSpPr txBox="1"/>
          <p:nvPr/>
        </p:nvSpPr>
        <p:spPr>
          <a:xfrm>
            <a:off x="5739130" y="66504"/>
            <a:ext cx="32423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-US" sz="8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Friday, December 6, 2019</a:t>
            </a:r>
            <a:endParaRPr sz="8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8778" y="5640645"/>
            <a:ext cx="1150851" cy="115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5959" y="1645920"/>
            <a:ext cx="4961603" cy="345934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513685" y="6564170"/>
            <a:ext cx="467755" cy="2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 sz="10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05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6"/>
          <p:cNvSpPr txBox="1"/>
          <p:nvPr/>
        </p:nvSpPr>
        <p:spPr>
          <a:xfrm>
            <a:off x="457200" y="1645920"/>
            <a:ext cx="4828784" cy="217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293 Schools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256 HIDOE, 37 charter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174 elem, 41 mid, 34 high, 44 mix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 military-impacted schools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schools offer Pre-K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 Complex Areas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high school &amp; its feeder schools. 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Complex Areas: regional groupings of 2 to 4 complexes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6"/>
          <p:cNvSpPr txBox="1"/>
          <p:nvPr/>
        </p:nvSpPr>
        <p:spPr>
          <a:xfrm>
            <a:off x="457200" y="640080"/>
            <a:ext cx="7771894" cy="91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Hawaiʻi Department of Education</a:t>
            </a:r>
            <a:endParaRPr sz="16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6"/>
          <p:cNvSpPr txBox="1"/>
          <p:nvPr/>
        </p:nvSpPr>
        <p:spPr>
          <a:xfrm>
            <a:off x="562134" y="88989"/>
            <a:ext cx="2550584" cy="384721"/>
          </a:xfrm>
          <a:prstGeom prst="rect">
            <a:avLst/>
          </a:prstGeom>
          <a:solidFill>
            <a:srgbClr val="F36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OFFICE OF THE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Deputy Superintendent</a:t>
            </a: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5739130" y="66504"/>
            <a:ext cx="32423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5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Friday, December 6, 2019</a:t>
            </a:r>
            <a:endParaRPr sz="850" b="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6"/>
          <p:cNvSpPr txBox="1"/>
          <p:nvPr/>
        </p:nvSpPr>
        <p:spPr>
          <a:xfrm>
            <a:off x="457200" y="3931920"/>
            <a:ext cx="7189940" cy="23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District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 Local Educational Agency (LEA) and 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 Educational Agency (SEA) in the nation.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180,000 Students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serve ALL of Hawaiʻi’s children, with a diversity of socioeconomic, 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cultural &amp; developmental backgrounds.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12,700 Teachers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Including classroom and non-classroom teachers, such as librarians &amp; counselors.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5739130" y="66504"/>
            <a:ext cx="32423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5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Friday, December 6, 2019</a:t>
            </a:r>
            <a:endParaRPr sz="850" b="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7"/>
          <p:cNvSpPr txBox="1"/>
          <p:nvPr/>
        </p:nvSpPr>
        <p:spPr>
          <a:xfrm>
            <a:off x="457199" y="1554480"/>
            <a:ext cx="5912285" cy="210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Approval of educator preparation programs.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Issues/renews licenses &amp; permits.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Professional development to support standards.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Holds disciplinary hearings &amp; establishes penalties for teacher misconduct. </a:t>
            </a: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513685" y="6564170"/>
            <a:ext cx="467755" cy="2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 sz="10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05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7"/>
          <p:cNvSpPr txBox="1"/>
          <p:nvPr/>
        </p:nvSpPr>
        <p:spPr>
          <a:xfrm>
            <a:off x="457200" y="640080"/>
            <a:ext cx="7771894" cy="1051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Hawaiʻi Teacher Standards Board</a:t>
            </a:r>
            <a:endParaRPr sz="16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3680" y="1371600"/>
            <a:ext cx="1920240" cy="128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3680" y="2675737"/>
            <a:ext cx="1920240" cy="128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3680" y="3979874"/>
            <a:ext cx="1920240" cy="128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3680" y="5284010"/>
            <a:ext cx="1920240" cy="12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/>
          <p:nvPr/>
        </p:nvSpPr>
        <p:spPr>
          <a:xfrm>
            <a:off x="562134" y="88989"/>
            <a:ext cx="2550584" cy="384721"/>
          </a:xfrm>
          <a:prstGeom prst="rect">
            <a:avLst/>
          </a:prstGeom>
          <a:solidFill>
            <a:srgbClr val="F36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OFFICE OF THE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Deputy Superintendent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513685" y="6564170"/>
            <a:ext cx="467755" cy="2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 sz="10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05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8"/>
          <p:cNvSpPr txBox="1"/>
          <p:nvPr/>
        </p:nvSpPr>
        <p:spPr>
          <a:xfrm>
            <a:off x="457201" y="1554480"/>
            <a:ext cx="4928992" cy="3256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Mandated in statute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Detailed in administrative rules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Carried out in policies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Covers:</a:t>
            </a:r>
            <a:endParaRPr/>
          </a:p>
          <a:p>
            <a:pPr marL="690563" marR="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Programs</a:t>
            </a:r>
            <a:endParaRPr/>
          </a:p>
          <a:p>
            <a:pPr marL="690563" marR="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Licenses</a:t>
            </a:r>
            <a:endParaRPr/>
          </a:p>
          <a:p>
            <a:pPr marL="690563" marR="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/>
          </a:p>
          <a:p>
            <a:pPr marL="690563" marR="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other US states, inhabited territories, non-US countries</a:t>
            </a:r>
            <a:endParaRPr/>
          </a:p>
        </p:txBody>
      </p:sp>
      <p:sp>
        <p:nvSpPr>
          <p:cNvPr id="61" name="Google Shape;61;p8"/>
          <p:cNvSpPr txBox="1"/>
          <p:nvPr/>
        </p:nvSpPr>
        <p:spPr>
          <a:xfrm>
            <a:off x="457200" y="640080"/>
            <a:ext cx="7771894" cy="1051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Hawaiʻi’s Licensure Reciprocity</a:t>
            </a:r>
            <a:endParaRPr sz="16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8"/>
          <p:cNvSpPr txBox="1">
            <a:spLocks noGrp="1"/>
          </p:cNvSpPr>
          <p:nvPr>
            <p:ph type="dt" idx="10"/>
          </p:nvPr>
        </p:nvSpPr>
        <p:spPr>
          <a:xfrm>
            <a:off x="5739130" y="66504"/>
            <a:ext cx="32423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5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Friday, December 6, 2019</a:t>
            </a:r>
            <a:endParaRPr sz="850" b="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3680" y="3962434"/>
            <a:ext cx="1920422" cy="128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3680" y="1371600"/>
            <a:ext cx="1920240" cy="128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3680" y="2667017"/>
            <a:ext cx="1920240" cy="128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3680" y="5257850"/>
            <a:ext cx="1920240" cy="128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8513685" y="6564170"/>
            <a:ext cx="467755" cy="2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 sz="10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05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9"/>
          <p:cNvSpPr txBox="1"/>
          <p:nvPr/>
        </p:nvSpPr>
        <p:spPr>
          <a:xfrm>
            <a:off x="457200" y="1554480"/>
            <a:ext cx="5949863" cy="3256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Indigenous &amp; Culturally Focused Teacher Preparation Programs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International review process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Hawaiian immersion permit</a:t>
            </a:r>
            <a:endParaRPr/>
          </a:p>
        </p:txBody>
      </p:sp>
      <p:sp>
        <p:nvSpPr>
          <p:cNvPr id="73" name="Google Shape;73;p9"/>
          <p:cNvSpPr txBox="1"/>
          <p:nvPr/>
        </p:nvSpPr>
        <p:spPr>
          <a:xfrm>
            <a:off x="457200" y="640080"/>
            <a:ext cx="7771894" cy="1051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“Only In Hawaiʻi”</a:t>
            </a:r>
            <a:endParaRPr sz="16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9"/>
          <p:cNvSpPr txBox="1">
            <a:spLocks noGrp="1"/>
          </p:cNvSpPr>
          <p:nvPr>
            <p:ph type="dt" idx="10"/>
          </p:nvPr>
        </p:nvSpPr>
        <p:spPr>
          <a:xfrm>
            <a:off x="5739130" y="66504"/>
            <a:ext cx="32423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5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Friday, December 6, 2019</a:t>
            </a:r>
            <a:endParaRPr sz="850" b="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3771" y="3962434"/>
            <a:ext cx="1920240" cy="128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3680" y="1371600"/>
            <a:ext cx="1920240" cy="128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3680" y="2667017"/>
            <a:ext cx="1920240" cy="128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3772" y="5257850"/>
            <a:ext cx="1920056" cy="128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"/>
          <p:cNvSpPr txBox="1">
            <a:spLocks noGrp="1"/>
          </p:cNvSpPr>
          <p:nvPr>
            <p:ph type="sldNum" idx="12"/>
          </p:nvPr>
        </p:nvSpPr>
        <p:spPr>
          <a:xfrm>
            <a:off x="8513685" y="6564170"/>
            <a:ext cx="467755" cy="2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 sz="10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05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0"/>
          <p:cNvSpPr txBox="1"/>
          <p:nvPr/>
        </p:nvSpPr>
        <p:spPr>
          <a:xfrm>
            <a:off x="457200" y="4572000"/>
            <a:ext cx="8053769" cy="201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Teacher Mentoring</a:t>
            </a:r>
            <a:endParaRPr/>
          </a:p>
          <a:p>
            <a:pPr marL="6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Teacher Induction Center 3-year induction program for novice teachers. Includes working w/a highly skilled, trained mentor to accelerate teaching effectiveness within strong support system.</a:t>
            </a:r>
            <a:endParaRPr/>
          </a:p>
          <a:p>
            <a:pPr marL="6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Grow Our Own</a:t>
            </a:r>
            <a:endParaRPr/>
          </a:p>
          <a:p>
            <a:pPr marL="635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State-funded tuition stipends for post-degree teaching certificates with flexible online courses in return for three-year teaching commitment.</a:t>
            </a:r>
            <a:endParaRPr/>
          </a:p>
        </p:txBody>
      </p:sp>
      <p:sp>
        <p:nvSpPr>
          <p:cNvPr id="85" name="Google Shape;85;p10"/>
          <p:cNvSpPr txBox="1"/>
          <p:nvPr/>
        </p:nvSpPr>
        <p:spPr>
          <a:xfrm>
            <a:off x="457200" y="640080"/>
            <a:ext cx="8290118" cy="1051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Hawaiʻi’s 5-Year Strategic Plan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Improving teacher recruitment &amp; retention through coordinated partnerships</a:t>
            </a:r>
            <a:endParaRPr sz="18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0"/>
          <p:cNvSpPr txBox="1">
            <a:spLocks noGrp="1"/>
          </p:cNvSpPr>
          <p:nvPr>
            <p:ph type="dt" idx="10"/>
          </p:nvPr>
        </p:nvSpPr>
        <p:spPr>
          <a:xfrm>
            <a:off x="5739130" y="66504"/>
            <a:ext cx="32423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5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Friday, December 6, 2019</a:t>
            </a:r>
            <a:endParaRPr sz="850" b="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0"/>
          <p:cNvSpPr txBox="1"/>
          <p:nvPr/>
        </p:nvSpPr>
        <p:spPr>
          <a:xfrm>
            <a:off x="457199" y="1645920"/>
            <a:ext cx="5542767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Teacher Education Coordinating Committee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Advisory group of HIDOE, HTSB, universities &amp; colleges, adult education, &amp; Hawaiian language programs.</a:t>
            </a:r>
            <a:endParaRPr/>
          </a:p>
          <a:p>
            <a:pPr marL="6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Troops to Teachers</a:t>
            </a:r>
            <a:endParaRPr/>
          </a:p>
          <a:p>
            <a:pPr marL="635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Federally-funded program helps members of the armed forces transition from military careers to education as K-12 teachers. </a:t>
            </a:r>
            <a:endParaRPr/>
          </a:p>
          <a:p>
            <a:pPr marL="635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Microcredentialing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Establishing digital certification process showing mastery in teaching skill sets. </a:t>
            </a:r>
            <a:endParaRPr/>
          </a:p>
        </p:txBody>
      </p:sp>
      <p:pic>
        <p:nvPicPr>
          <p:cNvPr id="88" name="Google Shape;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6183" y="3169179"/>
            <a:ext cx="2727011" cy="1431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4939" y="1691852"/>
            <a:ext cx="2726522" cy="1431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8513685" y="6564170"/>
            <a:ext cx="467755" cy="29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 sz="10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05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1"/>
          <p:cNvSpPr txBox="1"/>
          <p:nvPr/>
        </p:nvSpPr>
        <p:spPr>
          <a:xfrm>
            <a:off x="686053" y="1616172"/>
            <a:ext cx="7771894" cy="593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16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1"/>
          <p:cNvSpPr txBox="1">
            <a:spLocks noGrp="1"/>
          </p:cNvSpPr>
          <p:nvPr>
            <p:ph type="dt" idx="10"/>
          </p:nvPr>
        </p:nvSpPr>
        <p:spPr>
          <a:xfrm>
            <a:off x="5739130" y="66504"/>
            <a:ext cx="32423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5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Friday, December 6, 2019</a:t>
            </a:r>
            <a:endParaRPr sz="850" b="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>
            <a:off x="4770550" y="3436225"/>
            <a:ext cx="40749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Lynn Hammonds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Executive Director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Hawaiʻi Teacher Standards Board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Lynn.Hammonds@hawaii.gov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>
            <a:off x="396438" y="3436222"/>
            <a:ext cx="397701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Phyllis Unebasami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Deputy Superintendent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Hawaiʻi State Dept. of Education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Phyllis.Unebasami@k12.hi.us</a:t>
            </a:r>
            <a:endParaRPr/>
          </a:p>
        </p:txBody>
      </p:sp>
      <p:sp>
        <p:nvSpPr>
          <p:cNvPr id="99" name="Google Shape;99;p11"/>
          <p:cNvSpPr txBox="1"/>
          <p:nvPr/>
        </p:nvSpPr>
        <p:spPr>
          <a:xfrm>
            <a:off x="686053" y="2842796"/>
            <a:ext cx="7771894" cy="593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Mahalo!</a:t>
            </a:r>
            <a:endParaRPr sz="16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ver Pag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 Pag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Microsoft Office PowerPoint</Application>
  <PresentationFormat>On-screen Show (4:3)</PresentationFormat>
  <Paragraphs>87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Lato</vt:lpstr>
      <vt:lpstr>Arial</vt:lpstr>
      <vt:lpstr>Noto Sans Symbols</vt:lpstr>
      <vt:lpstr>Cover Page</vt:lpstr>
      <vt:lpstr>Presentation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LH</dc:creator>
  <cp:lastModifiedBy>LH</cp:lastModifiedBy>
  <cp:revision>1</cp:revision>
  <dcterms:modified xsi:type="dcterms:W3CDTF">2019-12-03T18:50:57Z</dcterms:modified>
</cp:coreProperties>
</file>