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  <p:sldMasterId id="2147484285" r:id="rId2"/>
    <p:sldMasterId id="2147484298" r:id="rId3"/>
  </p:sldMasterIdLst>
  <p:notesMasterIdLst>
    <p:notesMasterId r:id="rId15"/>
  </p:notesMasterIdLst>
  <p:sldIdLst>
    <p:sldId id="329" r:id="rId4"/>
    <p:sldId id="375" r:id="rId5"/>
    <p:sldId id="352" r:id="rId6"/>
    <p:sldId id="376" r:id="rId7"/>
    <p:sldId id="377" r:id="rId8"/>
    <p:sldId id="378" r:id="rId9"/>
    <p:sldId id="354" r:id="rId10"/>
    <p:sldId id="366" r:id="rId11"/>
    <p:sldId id="360" r:id="rId12"/>
    <p:sldId id="379" r:id="rId13"/>
    <p:sldId id="3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VanderBrug" initials="JV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1C"/>
    <a:srgbClr val="000085"/>
    <a:srgbClr val="C85000"/>
    <a:srgbClr val="145D1B"/>
    <a:srgbClr val="1A8D0A"/>
    <a:srgbClr val="0000B8"/>
    <a:srgbClr val="0000C1"/>
    <a:srgbClr val="C40204"/>
    <a:srgbClr val="AF0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86538" autoAdjust="0"/>
  </p:normalViewPr>
  <p:slideViewPr>
    <p:cSldViewPr>
      <p:cViewPr varScale="1">
        <p:scale>
          <a:sx n="99" d="100"/>
          <a:sy n="99" d="100"/>
        </p:scale>
        <p:origin x="18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4496" y="-12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12FD1-D604-4159-A50B-2DC1BB7E12C0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E1E5C-FA7F-49AF-97F9-22AB5C2CD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00E7B-A71B-4249-84FE-33D7BF63B2E1}" type="slidenum">
              <a:rPr lang="en-US" smtClean="0">
                <a:latin typeface="Arial" pitchFamily="34" charset="0"/>
                <a:ea typeface="Geneva"/>
                <a:cs typeface="Geneva"/>
              </a:rPr>
              <a:pPr/>
              <a:t>1</a:t>
            </a:fld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08" tIns="91408" rIns="91408" bIns="91408" anchor="ctr" anchorCtr="0">
            <a:noAutofit/>
          </a:bodyPr>
          <a:lstStyle/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4583-5F7A-4A01-A665-F79C164E27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8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solidFill>
                <a:srgbClr val="AF04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558800" y="4473892"/>
            <a:ext cx="5962649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dt" idx="10"/>
          </p:nvPr>
        </p:nvSpPr>
        <p:spPr>
          <a:xfrm>
            <a:off x="5438775" y="6950075"/>
            <a:ext cx="4160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4616896" y="7036614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78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solidFill>
                <a:srgbClr val="AF04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solidFill>
                <a:srgbClr val="AF04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7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3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7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15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15" y="1600206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9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213043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615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96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22312" y="440692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96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15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9" y="160020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48210" y="160020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462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15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2174884"/>
            <a:ext cx="4040188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645027" y="1535112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645027" y="2174884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32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15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20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59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8" y="273069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575050" y="273057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27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792287" y="4800621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792287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792287" y="5367355"/>
            <a:ext cx="54864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494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15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9028" y="-251608"/>
            <a:ext cx="4525963" cy="82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21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4732349" y="2171726"/>
            <a:ext cx="5851525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541349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23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143000" y="9"/>
            <a:ext cx="6858000" cy="3509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25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6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6" y="1600206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74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606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417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22312" y="440691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54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6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6" y="160020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48206" y="160020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6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645027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141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6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82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25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676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2" y="27306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575050" y="273055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804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792287" y="4800611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792287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792287" y="5367348"/>
            <a:ext cx="54864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561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6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9024" y="-251613"/>
            <a:ext cx="4525963" cy="82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920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4732343" y="2171716"/>
            <a:ext cx="5851525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541343" y="190506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557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143000" y="4"/>
            <a:ext cx="6858000" cy="3509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49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2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1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6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6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DRAFT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15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15" y="1600206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dirty="0"/>
              <a:t>DRAFT</a:t>
            </a:r>
            <a:endParaRPr kern="0" dirty="0"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15" y="6356372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dirty="0"/>
              <a:t>DRAFT</a:t>
            </a:r>
            <a:endParaRPr kern="0"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2412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6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6" y="1600206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dirty="0"/>
              <a:t>DRAFT</a:t>
            </a:r>
            <a:endParaRPr kern="0" dirty="0"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6" y="6356366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dirty="0"/>
              <a:t>DRAFT</a:t>
            </a:r>
            <a:endParaRPr kern="0"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88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913063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Illinois and Arts Learning:</a:t>
            </a:r>
            <a:endParaRPr lang="en-US" sz="1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marL="2860675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A Case Study</a:t>
            </a:r>
            <a:endParaRPr lang="en-US" sz="36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4800" y="6629400"/>
            <a:ext cx="85344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1" y="2043555"/>
            <a:ext cx="6248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Resource Slides</a:t>
            </a:r>
          </a:p>
          <a:p>
            <a:pPr algn="ctr"/>
            <a:endParaRPr lang="en-US" sz="3600" dirty="0">
              <a:solidFill>
                <a:srgbClr val="000085"/>
              </a:solidFill>
              <a:latin typeface="Arial"/>
              <a:cs typeface="Arial"/>
            </a:endParaRP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National Forum on Education Policy</a:t>
            </a: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Education Commission of the States</a:t>
            </a: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June 27-29, 2018</a:t>
            </a:r>
          </a:p>
          <a:p>
            <a:pPr algn="ctr"/>
            <a:endParaRPr lang="en-US" sz="4400" dirty="0">
              <a:solidFill>
                <a:srgbClr val="000085"/>
              </a:solidFill>
              <a:latin typeface="Arial"/>
              <a:cs typeface="Arial"/>
            </a:endParaRP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Dr. Jason Helfer, </a:t>
            </a: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Illinois State Board of Education</a:t>
            </a:r>
          </a:p>
          <a:p>
            <a:pPr algn="ctr"/>
            <a:endParaRPr lang="en-US" sz="2000" dirty="0">
              <a:solidFill>
                <a:srgbClr val="000085"/>
              </a:solidFill>
              <a:latin typeface="Arial"/>
              <a:cs typeface="Arial"/>
            </a:endParaRP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Jonathan VanderBrug, </a:t>
            </a:r>
          </a:p>
          <a:p>
            <a:pPr algn="ctr"/>
            <a:r>
              <a:rPr lang="en-US" sz="2100" dirty="0">
                <a:solidFill>
                  <a:srgbClr val="000085"/>
                </a:solidFill>
                <a:latin typeface="Arial"/>
                <a:cs typeface="Arial"/>
              </a:rPr>
              <a:t>Arts Alliance Illinois</a:t>
            </a:r>
          </a:p>
          <a:p>
            <a:pPr algn="ctr"/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0" y="4603763"/>
            <a:ext cx="2394110" cy="159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93F6E-A77E-E14B-A5BA-A7CBDDB9D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4" y="457200"/>
            <a:ext cx="1905000" cy="1905000"/>
          </a:xfrm>
          <a:prstGeom prst="rect">
            <a:avLst/>
          </a:prstGeom>
        </p:spPr>
      </p:pic>
      <p:pic>
        <p:nvPicPr>
          <p:cNvPr id="8" name="Shape 270">
            <a:extLst>
              <a:ext uri="{FF2B5EF4-FFF2-40B4-BE49-F238E27FC236}">
                <a16:creationId xmlns:a16="http://schemas.microsoft.com/office/drawing/2014/main" id="{39B2C3DD-CCDE-5C49-B56A-54F8D3C736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508" y="2743208"/>
            <a:ext cx="2394109" cy="14747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4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3716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8288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500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  <a:tab pos="2578100" algn="l"/>
              </a:tabLst>
              <a:defRPr/>
            </a:pPr>
            <a:endParaRPr lang="en-US" sz="2800" dirty="0">
              <a:ea typeface="Wingdings"/>
              <a:cs typeface="Wingdings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</a:tabLst>
              <a:defRPr/>
            </a:pPr>
            <a:endParaRPr lang="en-US" sz="2800" dirty="0">
              <a:ea typeface="Wingdings"/>
              <a:cs typeface="Wingdings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</a:tabLst>
              <a:defRPr/>
            </a:pPr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066800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Illinois Postsecondary &amp; Workforce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Readiness Act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College &amp; Career Pathway 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Endorsement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7 sectors, including Arts &amp;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Communication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Public-private steering committee 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to develop competency </a:t>
            </a:r>
          </a:p>
          <a:p>
            <a:pPr marL="3657600" lvl="1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00" dirty="0">
                <a:solidFill>
                  <a:srgbClr val="000085"/>
                </a:solidFill>
                <a:latin typeface="Arial"/>
                <a:cs typeface="Arial"/>
              </a:rPr>
              <a:t>statements</a:t>
            </a:r>
          </a:p>
          <a:p>
            <a:pPr marL="3540125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b="1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b="1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u="sng" dirty="0">
                <a:solidFill>
                  <a:srgbClr val="008000"/>
                </a:solidFill>
              </a:rPr>
              <a:t>Arts &amp; Communication Endorsement</a:t>
            </a:r>
            <a:endParaRPr lang="en-US" sz="3000" dirty="0">
              <a:solidFill>
                <a:srgbClr val="008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F6B753-106D-AD45-87C2-B1EF5B33030B}"/>
              </a:ext>
            </a:extLst>
          </p:cNvPr>
          <p:cNvCxnSpPr/>
          <p:nvPr/>
        </p:nvCxnSpPr>
        <p:spPr>
          <a:xfrm>
            <a:off x="381000" y="6553200"/>
            <a:ext cx="84582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7310D9F-145E-A54B-982E-58A4F4301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8" y="5738960"/>
            <a:ext cx="890465" cy="890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25047"/>
            <a:ext cx="2315749" cy="1509826"/>
          </a:xfrm>
          <a:prstGeom prst="rect">
            <a:avLst/>
          </a:prstGeom>
        </p:spPr>
      </p:pic>
      <p:pic>
        <p:nvPicPr>
          <p:cNvPr id="12" name="Shape 2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191000"/>
            <a:ext cx="2315749" cy="1640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8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05000"/>
            <a:ext cx="5257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sz="30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2861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rgbClr val="FF6600"/>
                </a:solidFill>
              </a:rPr>
              <a:t>Thank you!</a:t>
            </a:r>
            <a:endParaRPr lang="en-US" sz="4400" b="1" i="1" dirty="0">
              <a:solidFill>
                <a:srgbClr val="FF66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66800"/>
            <a:ext cx="80772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Feel free to contact us: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sz="3200" dirty="0">
              <a:solidFill>
                <a:srgbClr val="0000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Jason Helfer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Superintendent for Teaching &amp; Learning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State Board of Education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jhelfer@isbe.net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sz="2800" dirty="0">
              <a:solidFill>
                <a:srgbClr val="156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VanderBrug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Research Director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Alliance Illinois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vanderbrug@artsalliance.org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sz="2400" dirty="0">
                <a:solidFill>
                  <a:srgbClr val="156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312-855-3105 x 12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sz="2000" dirty="0">
              <a:solidFill>
                <a:srgbClr val="000085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6553200"/>
            <a:ext cx="84582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1" y="863832"/>
            <a:ext cx="7830464" cy="31747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8013" indent="-404813">
              <a:spcBef>
                <a:spcPts val="0"/>
              </a:spcBef>
            </a:pPr>
            <a:r>
              <a:rPr lang="en-US" sz="2600" b="0" i="0" u="none" strike="noStrike" cap="none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2600" b="0" i="0" u="none" strike="noStrike" cap="none" baseline="30000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600" b="0" i="0" u="none" strike="noStrike" cap="none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 Century Learning Skills</a:t>
            </a:r>
          </a:p>
          <a:p>
            <a:pPr marL="3148013" indent="-404813">
              <a:spcBef>
                <a:spcPts val="0"/>
              </a:spcBef>
              <a:buSzPct val="25000"/>
            </a:pPr>
            <a:endParaRPr sz="1600" b="0" i="0" u="none" strike="noStrike" cap="none" dirty="0">
              <a:solidFill>
                <a:srgbClr val="0000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8013" indent="-404813">
              <a:spcBef>
                <a:spcPts val="0"/>
              </a:spcBef>
            </a:pPr>
            <a:r>
              <a:rPr lang="en-US" sz="2600" b="0" i="0" u="none" strike="noStrike" cap="none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College and career readiness</a:t>
            </a:r>
          </a:p>
          <a:p>
            <a:pPr marL="3148013" indent="-404813">
              <a:spcBef>
                <a:spcPts val="0"/>
              </a:spcBef>
            </a:pPr>
            <a:endParaRPr sz="1600" b="0" i="0" u="none" strike="noStrike" cap="none" dirty="0">
              <a:solidFill>
                <a:srgbClr val="0000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8013" indent="-404813">
              <a:spcBef>
                <a:spcPts val="0"/>
              </a:spcBef>
            </a:pPr>
            <a:r>
              <a:rPr lang="en-US" sz="2600" b="0" i="0" u="none" strike="noStrike" cap="none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Helps close the achievement gap</a:t>
            </a:r>
          </a:p>
          <a:p>
            <a:pPr marL="3148013" indent="-404813">
              <a:spcBef>
                <a:spcPts val="0"/>
              </a:spcBef>
            </a:pPr>
            <a:endParaRPr sz="1600" b="0" i="0" u="none" strike="noStrike" cap="none" dirty="0">
              <a:solidFill>
                <a:srgbClr val="0000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8013" indent="-404813">
              <a:spcBef>
                <a:spcPts val="0"/>
              </a:spcBef>
            </a:pPr>
            <a:r>
              <a:rPr lang="en-US" sz="2600" b="0" i="0" u="none" strike="noStrike" cap="none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Emotional &amp; social learning</a:t>
            </a:r>
          </a:p>
          <a:p>
            <a:pPr marL="3148013" indent="-404813">
              <a:spcBef>
                <a:spcPts val="0"/>
              </a:spcBef>
              <a:buSzPct val="25000"/>
            </a:pPr>
            <a:endParaRPr sz="1600" b="0" i="0" u="none" strike="noStrike" cap="none" dirty="0">
              <a:solidFill>
                <a:srgbClr val="0000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8013" indent="-404813">
              <a:spcBef>
                <a:spcPts val="0"/>
              </a:spcBef>
            </a:pPr>
            <a:r>
              <a:rPr lang="en-US" sz="2600" b="0" i="0" u="none" strike="noStrike" cap="none" dirty="0">
                <a:solidFill>
                  <a:srgbClr val="000085"/>
                </a:solidFill>
                <a:latin typeface="Calibri"/>
                <a:ea typeface="Calibri"/>
                <a:cs typeface="Calibri"/>
                <a:sym typeface="Calibri"/>
              </a:rPr>
              <a:t>Prepared to succeed in our diverse society</a:t>
            </a:r>
          </a:p>
          <a:p>
            <a:pPr marL="5030788" marR="0" lvl="0" indent="-5222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22600" marR="0" lvl="0" indent="-6350" algn="l" defTabSz="34131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1" u="none" strike="noStrike" cap="none" dirty="0">
                <a:solidFill>
                  <a:srgbClr val="15601C"/>
                </a:solidFill>
                <a:latin typeface="Calibri"/>
                <a:ea typeface="Calibri"/>
                <a:cs typeface="Calibri"/>
                <a:sym typeface="Calibri"/>
              </a:rPr>
              <a:t>Arts education is an essential part of a complete and competitive education for all Illinois students</a:t>
            </a:r>
          </a:p>
          <a:p>
            <a:pPr marL="4516438" marR="0" lvl="0" indent="-7937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39" y="4073195"/>
            <a:ext cx="2587367" cy="196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839" y="1295400"/>
            <a:ext cx="2587369" cy="1763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28606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8000"/>
                </a:solidFill>
              </a:rPr>
              <a:t>Importance of Arts Education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916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0" y="228606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8000"/>
                </a:solidFill>
              </a:rPr>
              <a:t>Illinois: Increasing Access to Quality Arts Learning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90800" y="35814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D51C26"/>
              </a:buClr>
              <a:buSzPct val="68000"/>
              <a:buFont typeface="Wingdings 3" charset="0"/>
              <a:buNone/>
            </a:pPr>
            <a:r>
              <a:rPr lang="en-US" dirty="0">
                <a:solidFill>
                  <a:srgbClr val="090F80"/>
                </a:solidFill>
                <a:latin typeface="Lucida Sans Unicode" charset="0"/>
              </a:rPr>
              <a:t>    </a:t>
            </a:r>
            <a:endParaRPr lang="en-US" sz="3200" dirty="0">
              <a:solidFill>
                <a:srgbClr val="090F80"/>
              </a:solidFill>
              <a:latin typeface="Lucida Sans Unicode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9906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sz="800" dirty="0">
              <a:solidFill>
                <a:srgbClr val="090F80"/>
              </a:solidFill>
              <a:latin typeface="Arial"/>
              <a:cs typeface="Arial"/>
            </a:endParaRP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090F80"/>
                </a:solidFill>
                <a:latin typeface="Arial"/>
                <a:cs typeface="Arial"/>
              </a:rPr>
              <a:t>1.   </a:t>
            </a:r>
            <a:r>
              <a:rPr lang="en-US" dirty="0">
                <a:solidFill>
                  <a:srgbClr val="000085"/>
                </a:solidFill>
                <a:latin typeface="Arial"/>
                <a:cs typeface="Arial"/>
              </a:rPr>
              <a:t>Updating the Illinois arts learning standards</a:t>
            </a: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dirty="0">
              <a:solidFill>
                <a:srgbClr val="000085"/>
              </a:solidFill>
              <a:latin typeface="Arial"/>
              <a:cs typeface="Arial"/>
            </a:endParaRP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000085"/>
                </a:solidFill>
                <a:latin typeface="Arial"/>
                <a:cs typeface="Arial"/>
              </a:rPr>
              <a:t>2.   Equipping educators to use the standards effectively</a:t>
            </a: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dirty="0">
              <a:solidFill>
                <a:srgbClr val="000085"/>
              </a:solidFill>
              <a:latin typeface="Arial"/>
              <a:cs typeface="Arial"/>
            </a:endParaRP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000085"/>
                </a:solidFill>
                <a:latin typeface="Arial"/>
                <a:cs typeface="Arial"/>
              </a:rPr>
              <a:t>3.   Illinois &amp; ESSA: Arts as an indicator of school quality </a:t>
            </a: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dirty="0">
              <a:solidFill>
                <a:srgbClr val="000085"/>
              </a:solidFill>
              <a:latin typeface="Arial"/>
              <a:cs typeface="Arial"/>
            </a:endParaRP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000085"/>
                </a:solidFill>
                <a:latin typeface="Arial"/>
                <a:cs typeface="Arial"/>
              </a:rPr>
              <a:t>4.   Illinois ESSA Arts Work Group to develop the measure</a:t>
            </a: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dirty="0">
              <a:solidFill>
                <a:srgbClr val="000085"/>
              </a:solidFill>
              <a:latin typeface="Arial"/>
              <a:cs typeface="Arial"/>
            </a:endParaRP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000085"/>
                </a:solidFill>
                <a:latin typeface="Arial"/>
                <a:cs typeface="Arial"/>
              </a:rPr>
              <a:t>5.   Illinois’ new “Arts &amp; Communication” Endorsement</a:t>
            </a:r>
          </a:p>
          <a:p>
            <a:pPr marL="109537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endParaRPr lang="en-US" sz="27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641350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15601C"/>
                </a:solidFill>
                <a:latin typeface="Arial"/>
                <a:cs typeface="Arial"/>
              </a:rPr>
              <a:t>Having the arts at the table: Arts-</a:t>
            </a:r>
          </a:p>
          <a:p>
            <a:pPr marL="641350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15601C"/>
                </a:solidFill>
                <a:latin typeface="Arial"/>
                <a:cs typeface="Arial"/>
              </a:rPr>
              <a:t>infused strengthening of K-12</a:t>
            </a:r>
          </a:p>
          <a:p>
            <a:pPr marL="641350" indent="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8000"/>
              <a:defRPr/>
            </a:pPr>
            <a:r>
              <a:rPr lang="en-US" dirty="0">
                <a:solidFill>
                  <a:srgbClr val="15601C"/>
                </a:solidFill>
                <a:latin typeface="Arial"/>
                <a:cs typeface="Arial"/>
              </a:rPr>
              <a:t>education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553200"/>
            <a:ext cx="84582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C193F6E-A77E-E14B-A5BA-A7CBDDB9D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8" y="5738960"/>
            <a:ext cx="890465" cy="8904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353217" y="1068115"/>
            <a:ext cx="4022753" cy="989295"/>
          </a:xfrm>
          <a:prstGeom prst="homePlate">
            <a:avLst>
              <a:gd name="adj" fmla="val 0"/>
            </a:avLst>
          </a:prstGeom>
          <a:solidFill>
            <a:srgbClr val="93B3D7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000" b="1" kern="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PHASE 1 (Dec 2014-Feb 2015)</a:t>
            </a:r>
          </a:p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Gathered initial input</a:t>
            </a:r>
          </a:p>
        </p:txBody>
      </p:sp>
      <p:sp>
        <p:nvSpPr>
          <p:cNvPr id="273" name="Shape 273"/>
          <p:cNvSpPr/>
          <p:nvPr/>
        </p:nvSpPr>
        <p:spPr>
          <a:xfrm>
            <a:off x="328791" y="2514610"/>
            <a:ext cx="4036144" cy="1015477"/>
          </a:xfrm>
          <a:prstGeom prst="homePlate">
            <a:avLst>
              <a:gd name="adj" fmla="val 0"/>
            </a:avLst>
          </a:prstGeom>
          <a:solidFill>
            <a:srgbClr val="93B3D7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800" b="1" kern="0" dirty="0">
                <a:solidFill>
                  <a:srgbClr val="40404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PHASE 2 (Feb-Sept)</a:t>
            </a:r>
          </a:p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Built consensus</a:t>
            </a:r>
          </a:p>
        </p:txBody>
      </p:sp>
      <p:sp>
        <p:nvSpPr>
          <p:cNvPr id="274" name="Shape 274"/>
          <p:cNvSpPr/>
          <p:nvPr/>
        </p:nvSpPr>
        <p:spPr>
          <a:xfrm>
            <a:off x="322450" y="3929753"/>
            <a:ext cx="4042493" cy="1023257"/>
          </a:xfrm>
          <a:prstGeom prst="homePlate">
            <a:avLst>
              <a:gd name="adj" fmla="val 0"/>
            </a:avLst>
          </a:prstGeom>
          <a:solidFill>
            <a:srgbClr val="DAE5F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800" b="1" kern="0" dirty="0">
                <a:solidFill>
                  <a:srgbClr val="40404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PHASE 3 (Sept-Nov) </a:t>
            </a:r>
          </a:p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Engaged wider community</a:t>
            </a:r>
          </a:p>
        </p:txBody>
      </p:sp>
      <p:sp>
        <p:nvSpPr>
          <p:cNvPr id="275" name="Shape 275"/>
          <p:cNvSpPr/>
          <p:nvPr/>
        </p:nvSpPr>
        <p:spPr>
          <a:xfrm>
            <a:off x="328794" y="5334010"/>
            <a:ext cx="4036144" cy="1011729"/>
          </a:xfrm>
          <a:prstGeom prst="homePlate">
            <a:avLst>
              <a:gd name="adj" fmla="val 0"/>
            </a:avLst>
          </a:prstGeom>
          <a:solidFill>
            <a:srgbClr val="DAE5F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800" b="1" kern="0" dirty="0">
                <a:solidFill>
                  <a:srgbClr val="40404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PHASE 4 (Nov 2015-May 2016)</a:t>
            </a:r>
          </a:p>
          <a:p>
            <a:pPr algn="ctr">
              <a:buClr>
                <a:srgbClr val="404040"/>
              </a:buClr>
              <a:buSzPct val="25000"/>
              <a:buFont typeface="Arial"/>
              <a:buNone/>
            </a:pPr>
            <a:r>
              <a:rPr lang="en-US" sz="2000" kern="0" dirty="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Finalized Standards, Expanded support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602463" y="1000068"/>
            <a:ext cx="4372394" cy="532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9525">
              <a:buSzPct val="25000"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Led by educators – Steering &amp; Advisory Committees, 6 work groups</a:t>
            </a:r>
          </a:p>
          <a:p>
            <a:pPr marL="285750" indent="-9525"/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9525">
              <a:buSzPct val="25000"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Statewide and diverse</a:t>
            </a:r>
          </a:p>
          <a:p>
            <a:pPr marL="285750" indent="-9525"/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9525">
              <a:buSzPct val="25000"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phases. 34 meetings (16 all-day).   </a:t>
            </a:r>
            <a:r>
              <a:rPr lang="en-US" sz="2100" i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&gt;1,400 combined volunteer hours</a:t>
            </a:r>
          </a:p>
          <a:p>
            <a:pPr marL="285750" indent="-9525"/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9525">
              <a:buSzPct val="25000"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Transparency &amp; consensus</a:t>
            </a:r>
          </a:p>
          <a:p>
            <a:pPr marL="285750" indent="-9525"/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9525">
              <a:buSzPct val="25000"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Extensive outreach: forums &amp; surveys</a:t>
            </a:r>
          </a:p>
          <a:p>
            <a:pPr marL="285750" indent="-9525"/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9525">
              <a:buSzPct val="25000"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Quality assurance: 11 reviewers</a:t>
            </a:r>
          </a:p>
          <a:p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2050610" y="2057400"/>
            <a:ext cx="434565" cy="506994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2050613" y="3505200"/>
            <a:ext cx="434565" cy="506994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050613" y="4876800"/>
            <a:ext cx="434565" cy="506994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4482919" y="3244333"/>
            <a:ext cx="1781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81" name="Shape 281"/>
          <p:cNvSpPr/>
          <p:nvPr/>
        </p:nvSpPr>
        <p:spPr>
          <a:xfrm>
            <a:off x="4482919" y="3244333"/>
            <a:ext cx="1781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228606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8000"/>
                </a:solidFill>
              </a:rPr>
              <a:t>Updating Illinois’ Arts Learning Standards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866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1148900"/>
            <a:ext cx="57531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90763" indent="-1433513">
              <a:tabLst>
                <a:tab pos="1030288" algn="l"/>
              </a:tabLst>
            </a:pPr>
            <a:endParaRPr lang="en-US" sz="1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627063" indent="-457200">
              <a:buFontTx/>
              <a:buAutoNum type="romanUcPeriod"/>
              <a:tabLst>
                <a:tab pos="1771650" algn="l"/>
                <a:tab pos="245427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Reworded two anchor standards</a:t>
            </a:r>
          </a:p>
          <a:p>
            <a:pPr marL="290513">
              <a:tabLst>
                <a:tab pos="1771650" algn="l"/>
                <a:tab pos="2454275" algn="l"/>
              </a:tabLst>
            </a:pPr>
            <a:endParaRPr lang="en-US" sz="12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1254125" indent="-627063">
              <a:tabLst>
                <a:tab pos="1771650" algn="l"/>
                <a:tab pos="245427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#3 – “</a:t>
            </a:r>
            <a:r>
              <a:rPr lang="en-US" sz="2100" i="1" kern="0" dirty="0">
                <a:solidFill>
                  <a:srgbClr val="FF0000"/>
                </a:solidFill>
                <a:latin typeface="Calibri"/>
                <a:cs typeface="Calibri"/>
                <a:sym typeface="Arial"/>
              </a:rPr>
              <a:t>Revise</a:t>
            </a: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, refine, &amp; complete artistic work”</a:t>
            </a:r>
          </a:p>
          <a:p>
            <a:pPr marL="1487488" indent="-860425">
              <a:tabLst>
                <a:tab pos="1771650" algn="l"/>
                <a:tab pos="245427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#8 – From “Interpret intent” to </a:t>
            </a:r>
          </a:p>
          <a:p>
            <a:pPr marL="1147763">
              <a:tabLst>
                <a:tab pos="1771650" algn="l"/>
                <a:tab pos="245427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  <a:r>
              <a:rPr lang="en-US" sz="2100" i="1" kern="0" dirty="0">
                <a:solidFill>
                  <a:srgbClr val="FF0000"/>
                </a:solidFill>
                <a:latin typeface="Calibri"/>
                <a:cs typeface="Calibri"/>
                <a:sym typeface="Arial"/>
              </a:rPr>
              <a:t>Construct meaningful interpretations</a:t>
            </a: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” </a:t>
            </a:r>
          </a:p>
          <a:p>
            <a:pPr marL="858838" indent="-568325">
              <a:tabLst>
                <a:tab pos="1771650" algn="l"/>
                <a:tab pos="2454275" algn="l"/>
              </a:tabLst>
            </a:pPr>
            <a:endParaRPr lang="en-US" sz="36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627063" lvl="1" indent="-457200">
              <a:buFont typeface="+mj-lt"/>
              <a:buAutoNum type="romanUcPeriod" startAt="2"/>
              <a:tabLst>
                <a:tab pos="211772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Changed the names of two high school levels</a:t>
            </a:r>
          </a:p>
          <a:p>
            <a:pPr marL="290513" lvl="1">
              <a:tabLst>
                <a:tab pos="2117725" algn="l"/>
              </a:tabLst>
            </a:pPr>
            <a:endParaRPr lang="en-US" sz="12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623888" lvl="1">
              <a:tabLst>
                <a:tab pos="211772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Proficient  -&gt;  </a:t>
            </a:r>
            <a:r>
              <a:rPr lang="en-US" sz="2100" i="1" kern="0" dirty="0">
                <a:solidFill>
                  <a:srgbClr val="FF0000"/>
                </a:solidFill>
                <a:latin typeface="Calibri"/>
                <a:cs typeface="Calibri"/>
                <a:sym typeface="Arial"/>
              </a:rPr>
              <a:t>Introductory</a:t>
            </a:r>
          </a:p>
          <a:p>
            <a:pPr marL="623888" lvl="1">
              <a:tabLst>
                <a:tab pos="211772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Accomplished  -&gt;  </a:t>
            </a:r>
            <a:r>
              <a:rPr lang="en-US" sz="2100" i="1" kern="0" dirty="0">
                <a:solidFill>
                  <a:srgbClr val="FF0000"/>
                </a:solidFill>
                <a:latin typeface="Calibri"/>
                <a:cs typeface="Calibri"/>
                <a:sym typeface="Arial"/>
              </a:rPr>
              <a:t>Intermediate</a:t>
            </a:r>
          </a:p>
          <a:p>
            <a:pPr marL="623888" lvl="1">
              <a:tabLst>
                <a:tab pos="211772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(Advanced stays the same)</a:t>
            </a:r>
          </a:p>
          <a:p>
            <a:pPr marL="858838" lvl="1" indent="-568325">
              <a:tabLst>
                <a:tab pos="2117725" algn="l"/>
              </a:tabLst>
            </a:pPr>
            <a:endParaRPr lang="en-US" sz="3600" kern="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marL="858838" lvl="1" indent="-568325">
              <a:buFont typeface="+mj-lt"/>
              <a:buAutoNum type="romanUcPeriod" startAt="3"/>
              <a:tabLst>
                <a:tab pos="2117725" algn="l"/>
              </a:tabLst>
            </a:pPr>
            <a:r>
              <a:rPr lang="en-US" sz="2100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Music “Strands” – 5 into </a:t>
            </a:r>
            <a:r>
              <a:rPr lang="en-US" sz="2100" i="1" kern="0" dirty="0">
                <a:solidFill>
                  <a:srgbClr val="FF0000"/>
                </a:solidFill>
                <a:latin typeface="Calibri"/>
                <a:cs typeface="Calibri"/>
                <a:sym typeface="Arial"/>
              </a:rPr>
              <a:t>1</a:t>
            </a:r>
          </a:p>
          <a:p>
            <a:pPr marL="1771650" lvl="1">
              <a:tabLst>
                <a:tab pos="2117725" algn="l"/>
              </a:tabLst>
            </a:pPr>
            <a:endParaRPr lang="en-US" sz="2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21" y="1371600"/>
            <a:ext cx="2304144" cy="1578338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228606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8000"/>
                </a:solidFill>
              </a:rPr>
              <a:t>Differences Between Illinois &amp; NCAS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9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3265" y="4343400"/>
            <a:ext cx="2819400" cy="205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4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482" cy="432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8606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8000"/>
                </a:solidFill>
              </a:rPr>
              <a:t>Teacher Resource: IllinoisArtsLearning.org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2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8288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500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  <a:tab pos="2578100" algn="l"/>
              </a:tabLst>
              <a:defRPr/>
            </a:pPr>
            <a:endParaRPr lang="en-US" sz="2800" dirty="0">
              <a:ea typeface="Wingdings"/>
              <a:cs typeface="Wingdings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</a:tabLst>
              <a:defRPr/>
            </a:pPr>
            <a:endParaRPr lang="en-US" sz="2800" dirty="0">
              <a:ea typeface="Wingdings"/>
              <a:cs typeface="Wingdings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</a:tabLst>
              <a:defRPr/>
            </a:pPr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524000"/>
            <a:ext cx="4343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000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20800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u="sng" dirty="0">
                <a:solidFill>
                  <a:srgbClr val="008000"/>
                </a:solidFill>
              </a:rPr>
              <a:t>Illinois – ESSA Case Study 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1219200"/>
            <a:ext cx="4724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Bringing diverse 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stakeholders to 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the table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Process based upon 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clear goals and 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shared vision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69E5A-B8D5-B349-A793-17CD2845D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3381890" cy="2057400"/>
          </a:xfrm>
          <a:prstGeom prst="rect">
            <a:avLst/>
          </a:prstGeom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4D08046C-548D-FA48-99EE-28E6A190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18" y="4694898"/>
            <a:ext cx="32052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8000"/>
                </a:solidFill>
              </a:rPr>
              <a:t>A case study still in progress…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931594-0FDA-5B44-9E35-39BEE584DCD7}"/>
              </a:ext>
            </a:extLst>
          </p:cNvPr>
          <p:cNvSpPr txBox="1">
            <a:spLocks/>
          </p:cNvSpPr>
          <p:nvPr/>
        </p:nvSpPr>
        <p:spPr>
          <a:xfrm>
            <a:off x="0" y="3962400"/>
            <a:ext cx="4724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A distinct indicator of           school quality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350" dirty="0">
                <a:solidFill>
                  <a:srgbClr val="000085"/>
                </a:solidFill>
                <a:latin typeface="Arial"/>
                <a:cs typeface="Arial"/>
              </a:rPr>
              <a:t>Elementary                                   &amp; High School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EBC773-F1B0-FF4E-9875-EE28BB74A48A}"/>
              </a:ext>
            </a:extLst>
          </p:cNvPr>
          <p:cNvCxnSpPr/>
          <p:nvPr/>
        </p:nvCxnSpPr>
        <p:spPr>
          <a:xfrm>
            <a:off x="381000" y="6553200"/>
            <a:ext cx="84582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C193F6E-A77E-E14B-A5BA-A7CBDDB9D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8" y="5738960"/>
            <a:ext cx="890465" cy="8904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r>
              <a:rPr lang="en-US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8185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39013" y="1738398"/>
            <a:ext cx="8418080" cy="408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Autofit/>
          </a:bodyPr>
          <a:lstStyle/>
          <a:p>
            <a:pPr marL="2110979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766" marR="0" lvl="2" indent="-295261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None/>
            </a:pPr>
            <a:endParaRPr sz="18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1" name="Shape 381"/>
          <p:cNvGraphicFramePr/>
          <p:nvPr>
            <p:extLst>
              <p:ext uri="{D42A27DB-BD31-4B8C-83A1-F6EECF244321}">
                <p14:modId xmlns:p14="http://schemas.microsoft.com/office/powerpoint/2010/main" val="1347585719"/>
              </p:ext>
            </p:extLst>
          </p:nvPr>
        </p:nvGraphicFramePr>
        <p:xfrm>
          <a:off x="339012" y="1516053"/>
          <a:ext cx="8418100" cy="36655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4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Category</a:t>
                      </a:r>
                      <a:endParaRPr sz="1500" u="none" strike="noStrike" cap="none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Elementary</a:t>
                      </a:r>
                      <a:endParaRPr sz="1500" u="none" strike="noStrike" cap="none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High School</a:t>
                      </a:r>
                      <a:endParaRPr sz="1500" u="none" strike="noStrike" cap="none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Core Academic Indicators (Total = 75%)</a:t>
                      </a:r>
                      <a:endParaRPr sz="1500" u="none" strike="noStrike" cap="none" dirty="0"/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ELA Proficiency – 10% (7.5% starts ‘19/20)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ELA Proficiency – 10% (7.5% starts ‘19/20)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Math Proficiency – 10% (7.5% start ‘19/20)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Math Proficiency – 10% (7.5% start ‘19/20)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Science Proficiency – 0% (5% starts ‘19/20)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Science Proficiency – 0% (5% starts ‘19/20)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ELA &amp; Math Growth – 50%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Graduation/ELA &amp; Math Growth – 50%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English Learner Proficiency – 5%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dirty="0"/>
                        <a:t>English Learner Proficiency – 5%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325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School Quality Indicators (Total = 25%)</a:t>
                      </a:r>
                      <a:endParaRPr sz="1500" dirty="0"/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Chronic Absenteeism – 10%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Chronic Absenteeism – 7.5%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Climate Surveys – 5%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Climate Surveys – 5%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P-2 Indicator – 5%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9th Grade On-Track – 6.25%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dirty="0"/>
                        <a:t>Elementary/Middle Grade Indicator – 5%</a:t>
                      </a:r>
                      <a:endParaRPr sz="1500" dirty="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College &amp; Career Readiness – 6.25%</a:t>
                      </a:r>
                      <a:endParaRPr sz="1500" dirty="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Fine Arts Indicator – 0% (weight when measure) &amp; data collection</a:t>
                      </a:r>
                      <a:endParaRPr sz="1500" dirty="0"/>
                    </a:p>
                  </a:txBody>
                  <a:tcPr marL="68575" marR="68575" marT="34300" marB="343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dirty="0"/>
                        <a:t>Fine Arts Indicator – 0% (weight when measure) &amp; data collection</a:t>
                      </a:r>
                      <a:endParaRPr sz="1500" dirty="0"/>
                    </a:p>
                  </a:txBody>
                  <a:tcPr marL="68575" marR="68575" marT="34300" marB="343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82" name="Shape 382"/>
          <p:cNvSpPr/>
          <p:nvPr/>
        </p:nvSpPr>
        <p:spPr>
          <a:xfrm>
            <a:off x="339030" y="685800"/>
            <a:ext cx="8404939" cy="609600"/>
          </a:xfrm>
          <a:prstGeom prst="homePlate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4BACC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13097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Illinois School Accountability System</a:t>
            </a:r>
            <a:endParaRPr sz="2250" i="1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4A96A8-D010-F746-AB8A-F34E3FD1E161}"/>
              </a:ext>
            </a:extLst>
          </p:cNvPr>
          <p:cNvCxnSpPr/>
          <p:nvPr/>
        </p:nvCxnSpPr>
        <p:spPr>
          <a:xfrm>
            <a:off x="381000" y="6553200"/>
            <a:ext cx="84582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98874B9-95EF-1846-9743-7BC6D1C2C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8" y="5738960"/>
            <a:ext cx="890465" cy="8904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0412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3716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8288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500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  <a:tab pos="2578100" algn="l"/>
              </a:tabLst>
              <a:defRPr/>
            </a:pPr>
            <a:endParaRPr lang="en-US" sz="2800" dirty="0">
              <a:ea typeface="Wingdings"/>
              <a:cs typeface="Wingdings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</a:tabLst>
              <a:defRPr/>
            </a:pPr>
            <a:endParaRPr lang="en-US" sz="2800" dirty="0">
              <a:ea typeface="Wingdings"/>
              <a:cs typeface="Wingdings"/>
              <a:sym typeface="Wingding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663700" algn="l"/>
              </a:tabLst>
              <a:defRPr/>
            </a:pPr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219200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Illinois ESSA Arts Indicator Work Group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32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Establishing shared principles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Data &amp; Research Team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32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Key data considerations</a:t>
            </a: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3200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 algn="ctr">
              <a:spcBef>
                <a:spcPct val="20000"/>
              </a:spcBef>
              <a:tabLst>
                <a:tab pos="4178300" algn="l"/>
              </a:tabLst>
              <a:defRPr/>
            </a:pPr>
            <a:r>
              <a:rPr lang="en-US" sz="2400" dirty="0">
                <a:solidFill>
                  <a:srgbClr val="000085"/>
                </a:solidFill>
                <a:latin typeface="Arial"/>
                <a:cs typeface="Arial"/>
              </a:rPr>
              <a:t>Community outreach &amp; engagement</a:t>
            </a:r>
          </a:p>
          <a:p>
            <a:pPr marL="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b="1" dirty="0">
              <a:solidFill>
                <a:srgbClr val="000085"/>
              </a:solidFill>
              <a:latin typeface="Arial"/>
              <a:cs typeface="Arial"/>
            </a:endParaRPr>
          </a:p>
          <a:p>
            <a:pPr marL="0" lvl="1">
              <a:spcBef>
                <a:spcPct val="20000"/>
              </a:spcBef>
              <a:tabLst>
                <a:tab pos="4178300" algn="l"/>
              </a:tabLst>
              <a:defRPr/>
            </a:pPr>
            <a:endParaRPr lang="en-US" sz="2400" b="1" dirty="0">
              <a:solidFill>
                <a:srgbClr val="000085"/>
              </a:solidFill>
              <a:latin typeface="Arial"/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u="sng" dirty="0">
                <a:solidFill>
                  <a:srgbClr val="008000"/>
                </a:solidFill>
              </a:rPr>
              <a:t>ESSA Arts Indicator – Illinois Process</a:t>
            </a:r>
            <a:endParaRPr lang="en-US" sz="3000" dirty="0">
              <a:solidFill>
                <a:srgbClr val="008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F6B753-106D-AD45-87C2-B1EF5B33030B}"/>
              </a:ext>
            </a:extLst>
          </p:cNvPr>
          <p:cNvCxnSpPr/>
          <p:nvPr/>
        </p:nvCxnSpPr>
        <p:spPr>
          <a:xfrm>
            <a:off x="381000" y="6553200"/>
            <a:ext cx="8458200" cy="0"/>
          </a:xfrm>
          <a:prstGeom prst="line">
            <a:avLst/>
          </a:prstGeom>
          <a:ln>
            <a:solidFill>
              <a:srgbClr val="FE863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7310D9F-145E-A54B-982E-58A4F4301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8" y="5738960"/>
            <a:ext cx="890465" cy="8904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4961</TotalTime>
  <Words>664</Words>
  <Application>Microsoft Office PowerPoint</Application>
  <PresentationFormat>On-screen Show (4:3)</PresentationFormat>
  <Paragraphs>174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Geneva</vt:lpstr>
      <vt:lpstr>Lucida Sans Unicode</vt:lpstr>
      <vt:lpstr>Wingdings</vt:lpstr>
      <vt:lpstr>Wingdings 3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</dc:creator>
  <cp:lastModifiedBy>Jane Best</cp:lastModifiedBy>
  <cp:revision>449</cp:revision>
  <cp:lastPrinted>2013-04-08T14:57:40Z</cp:lastPrinted>
  <dcterms:created xsi:type="dcterms:W3CDTF">2011-09-27T19:06:50Z</dcterms:created>
  <dcterms:modified xsi:type="dcterms:W3CDTF">2018-06-06T17:02:07Z</dcterms:modified>
</cp:coreProperties>
</file>