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5" r:id="rId9"/>
    <p:sldId id="266" r:id="rId10"/>
    <p:sldId id="267"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C98A62-1170-4DFE-9001-AA69A084E257}" type="datetimeFigureOut">
              <a:rPr lang="en-US" smtClean="0"/>
              <a:t>12/4/2019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31BE6B-4E90-4F33-AA7E-06EAB526A3EA}" type="slidenum">
              <a:rPr lang="en-US" smtClean="0"/>
              <a:t>‹#›</a:t>
            </a:fld>
            <a:endParaRPr lang="en-US"/>
          </a:p>
        </p:txBody>
      </p:sp>
    </p:spTree>
    <p:extLst>
      <p:ext uri="{BB962C8B-B14F-4D97-AF65-F5344CB8AC3E}">
        <p14:creationId xmlns:p14="http://schemas.microsoft.com/office/powerpoint/2010/main" val="1829450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Today we’d like to provide some insights into the Washington state approach to meeting our population’s and our economy’s needs for individuals with postsecondary credentials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 will talk a little about where we have been, providing context and review some of our major developments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Mike Meotti, the Executive Director of the Washington Student Achievement Council, </a:t>
            </a:r>
          </a:p>
          <a:p>
            <a:r>
              <a:rPr lang="en-US" sz="1200" kern="1200" dirty="0" smtClean="0">
                <a:solidFill>
                  <a:schemeClr val="tx1"/>
                </a:solidFill>
                <a:effectLst/>
                <a:latin typeface="+mn-lt"/>
                <a:ea typeface="+mn-ea"/>
                <a:cs typeface="+mn-cs"/>
              </a:rPr>
              <a:t>will focus on where we intend to go in terms of regional efforts and targeting returning adult students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Self-intro: As an advisor to the Governor, I bring education and higher education stakeholders together to identify problems in our education and higher education systems and devise state-level strategies to help solve them…I work with our state legislators if we need to see changes in state statute, or additional investments</a:t>
            </a:r>
          </a:p>
          <a:p>
            <a:r>
              <a:rPr lang="en-US" sz="1200" kern="1200" dirty="0" smtClean="0">
                <a:solidFill>
                  <a:schemeClr val="tx1"/>
                </a:solidFill>
                <a:effectLst/>
                <a:latin typeface="+mn-lt"/>
                <a:ea typeface="+mn-ea"/>
                <a:cs typeface="+mn-cs"/>
              </a:rPr>
              <a:t>Before I worked for Governor Inslee, I worked in both the legislative and executive branches mainly on education and higher education issues, </a:t>
            </a:r>
          </a:p>
          <a:p>
            <a:r>
              <a:rPr lang="en-US" sz="1200" kern="1200" dirty="0" smtClean="0">
                <a:solidFill>
                  <a:schemeClr val="tx1"/>
                </a:solidFill>
                <a:effectLst/>
                <a:latin typeface="+mn-lt"/>
                <a:ea typeface="+mn-ea"/>
                <a:cs typeface="+mn-cs"/>
              </a:rPr>
              <a:t>and years prior I worked as a member of faculty at the University of Technology in Sydney Australia where I developed curricula for the multinational workforce at the Asia Pacific Headquarters of American Express and I also taught immigrants and refugees, among other assignments</a:t>
            </a:r>
          </a:p>
          <a:p>
            <a:endParaRPr lang="en-US" dirty="0"/>
          </a:p>
        </p:txBody>
      </p:sp>
      <p:sp>
        <p:nvSpPr>
          <p:cNvPr id="4" name="Slide Number Placeholder 3"/>
          <p:cNvSpPr>
            <a:spLocks noGrp="1"/>
          </p:cNvSpPr>
          <p:nvPr>
            <p:ph type="sldNum" sz="quarter" idx="10"/>
          </p:nvPr>
        </p:nvSpPr>
        <p:spPr/>
        <p:txBody>
          <a:bodyPr/>
          <a:lstStyle/>
          <a:p>
            <a:fld id="{2B5F7946-C810-4298-86F1-260B0DE64E9C}" type="slidenum">
              <a:rPr lang="en-US" smtClean="0"/>
              <a:t>1</a:t>
            </a:fld>
            <a:endParaRPr lang="en-US" dirty="0"/>
          </a:p>
        </p:txBody>
      </p:sp>
    </p:spTree>
    <p:extLst>
      <p:ext uri="{BB962C8B-B14F-4D97-AF65-F5344CB8AC3E}">
        <p14:creationId xmlns:p14="http://schemas.microsoft.com/office/powerpoint/2010/main" val="2714809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We have a</a:t>
            </a:r>
            <a:r>
              <a:rPr lang="en-US" baseline="0" dirty="0" smtClean="0"/>
              <a:t> history of planning to meet workforce needs in Washington with direction in statute that goes beyond federal requirements to plan for meeting workforce needs and evaluate the results</a:t>
            </a:r>
          </a:p>
          <a:p>
            <a:pPr defTabSz="931774">
              <a:defRPr/>
            </a:pPr>
            <a:r>
              <a:rPr lang="en-US" dirty="0" smtClean="0"/>
              <a:t>….However, support for </a:t>
            </a:r>
            <a:r>
              <a:rPr lang="en-US" dirty="0" smtClean="0"/>
              <a:t>these strategies ebbs </a:t>
            </a:r>
            <a:r>
              <a:rPr lang="en-US" dirty="0" smtClean="0"/>
              <a:t>and flows depending on economic cycle and perceived acuity of need</a:t>
            </a:r>
          </a:p>
          <a:p>
            <a:pPr defTabSz="931774">
              <a:defRPr/>
            </a:pPr>
            <a:r>
              <a:rPr lang="en-US" dirty="0" smtClean="0"/>
              <a:t>But establishing priorities and a north</a:t>
            </a:r>
            <a:r>
              <a:rPr lang="en-US" baseline="0" dirty="0" smtClean="0"/>
              <a:t> star is a very useful exercise </a:t>
            </a:r>
            <a:r>
              <a:rPr lang="en-US" dirty="0" smtClean="0"/>
              <a:t>in good times and bad.</a:t>
            </a:r>
          </a:p>
          <a:p>
            <a:pPr defTabSz="931774">
              <a:defRPr/>
            </a:pPr>
            <a:r>
              <a:rPr lang="en-US" dirty="0" smtClean="0"/>
              <a:t>For context we have a population of over 7.5 million with over 6 million in urban areas and</a:t>
            </a:r>
            <a:r>
              <a:rPr lang="en-US" baseline="0" dirty="0" smtClean="0"/>
              <a:t> about 1.2</a:t>
            </a:r>
            <a:r>
              <a:rPr lang="en-US" dirty="0" smtClean="0"/>
              <a:t> million in rural areas;  76% of</a:t>
            </a:r>
            <a:r>
              <a:rPr lang="en-US" baseline="0" dirty="0" smtClean="0"/>
              <a:t> our population growth is due to in-migration and we import both highly skilled and low-skilled workers</a:t>
            </a:r>
            <a:endParaRPr lang="en-US" dirty="0" smtClean="0"/>
          </a:p>
          <a:p>
            <a:pPr defTabSz="931774">
              <a:defRPr/>
            </a:pPr>
            <a:r>
              <a:rPr lang="en-US" dirty="0" smtClean="0"/>
              <a:t>we have a population aged 25-44 of about</a:t>
            </a:r>
            <a:r>
              <a:rPr lang="en-US" baseline="0" dirty="0" smtClean="0"/>
              <a:t> 2 million, and we have about 500,000 students enrolled in our public higher education system that includes 34 community and technical colleges and 6 public baccalaureate institutions, we also have a number of independent higher education institutions and other private career school providers</a:t>
            </a:r>
          </a:p>
          <a:p>
            <a:pPr defTabSz="931774">
              <a:defRPr/>
            </a:pPr>
            <a:r>
              <a:rPr lang="en-US" baseline="0" dirty="0" smtClean="0"/>
              <a:t>With that in mind – we have set a goal that 70 percent of our population aged 25-44 should have a postsecondary credential to meet our future workforce needs: We moved from 50 percent to 56% over a 4 year period since the goals were developed</a:t>
            </a:r>
            <a:endParaRPr lang="en-US" dirty="0" smtClean="0"/>
          </a:p>
          <a:p>
            <a:endParaRPr lang="en-US" dirty="0" smtClean="0"/>
          </a:p>
          <a:p>
            <a:r>
              <a:rPr lang="en-US" dirty="0" smtClean="0"/>
              <a:t>Key Results At the mid-level,* out of 43,000 annual openings, projections show the supply of skilled graduates will fall short by almost 10,000 each year. The largest gaps are in computer and information science, technician, service, and education occupations. Mid-level demand in computer and information science is led by jobs for computer support specialists, software programmers, systems analysts, and web developers. Jobs for technicians are primarily in the fields of biology, life, physical, and social sciences. Teacher assistants, preschool teachers, and library technicians are key occupations driving demand for educators at the mid-level. As seen in previous analyses, demand also remains strong for specific health occupations, led by jobs for registered nurses; nursing, psychiatric, and home health aides; medical and dental assistants; diagnostic-related technologists; dental hygienists; massage therapists; and health practitioner support technicians. At the baccalaureate level, out of 33,000 annual openings, projections show that the supply of skilled graduates will fall short of meeting this demand by almost 7,000 each year. Overall degree-completions in computer science, engineering, health, and other STEM fields have increased substantially from 2007 to 2017. However, these gains were marked by uneven progress, rising steadily and peaking in 2012, but then followed by successive years of moderate decline. Consistent with previous reports on education and the workforce in Washington, the largest supply and demand gap at the baccalaureate level is in computer science and information technology, with the majority of jobs going to software developers, programmers, and systems analysts. Skilled workers in engineering are also in high demand, particularly in the area of civil engineering. The prominence of these two fields reflects the key role that technology and innovation play in fueling the state’s dynamic economic engine. Education is another occupational field at the bachelor’s degree level in which demand is currently outpacing the supply of qualified people to fill job openings. Demand is strong across a wide range of occupations: preschool and kindergarten, elementary and middle school, secondary school, and special education teachers. At the graduate and professional level, the largest gaps are in computer science and health occupations. In the top group, job openings are led by those for software developers, computer programmers, and systems analysts. In the health professions, strong demand is led by projected openings for physicians, surgeons, physical therapists, dentists, and pharmacists, and for advanced practice registered nurses, physical and occupational therapists, and medical technicians. K-12 education is an emerging high demand field at all education levels—middle, baccalaureate and graduate—driven by pressures for class-size reductions, teachers leaving the profession, and declining teacher program enrollments and completions. The key occupations driving demand for educators at the mid-level include teacher assistants, preschool teachers, and librarians. At the baccalaureate and graduate levels, demand is led by job openings for kindergarten, elementary, middle school, and special education teachers. </a:t>
            </a:r>
          </a:p>
        </p:txBody>
      </p:sp>
      <p:sp>
        <p:nvSpPr>
          <p:cNvPr id="4" name="Slide Number Placeholder 3"/>
          <p:cNvSpPr>
            <a:spLocks noGrp="1"/>
          </p:cNvSpPr>
          <p:nvPr>
            <p:ph type="sldNum" sz="quarter" idx="10"/>
          </p:nvPr>
        </p:nvSpPr>
        <p:spPr/>
        <p:txBody>
          <a:bodyPr/>
          <a:lstStyle/>
          <a:p>
            <a:fld id="{2B5F7946-C810-4298-86F1-260B0DE64E9C}" type="slidenum">
              <a:rPr lang="en-US" smtClean="0"/>
              <a:t>2</a:t>
            </a:fld>
            <a:endParaRPr lang="en-US" dirty="0"/>
          </a:p>
        </p:txBody>
      </p:sp>
    </p:spTree>
    <p:extLst>
      <p:ext uri="{BB962C8B-B14F-4D97-AF65-F5344CB8AC3E}">
        <p14:creationId xmlns:p14="http://schemas.microsoft.com/office/powerpoint/2010/main" val="306279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defRPr/>
            </a:pPr>
            <a:fld id="{0CDC9AD7-7F40-42FC-AE50-7A2ECA835FF1}" type="slidenum">
              <a:rPr lang="en-US">
                <a:solidFill>
                  <a:prstClr val="black"/>
                </a:solidFill>
                <a:latin typeface="Calibri"/>
              </a:rPr>
              <a:pPr defTabSz="931774">
                <a:defRPr/>
              </a:pPr>
              <a:t>4</a:t>
            </a:fld>
            <a:endParaRPr lang="en-US">
              <a:solidFill>
                <a:prstClr val="black"/>
              </a:solidFill>
              <a:latin typeface="Calibri"/>
            </a:endParaRPr>
          </a:p>
        </p:txBody>
      </p:sp>
    </p:spTree>
    <p:extLst>
      <p:ext uri="{BB962C8B-B14F-4D97-AF65-F5344CB8AC3E}">
        <p14:creationId xmlns:p14="http://schemas.microsoft.com/office/powerpoint/2010/main" val="1028539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5F7946-C810-4298-86F1-260B0DE64E9C}" type="slidenum">
              <a:rPr lang="en-US" smtClean="0"/>
              <a:t>5</a:t>
            </a:fld>
            <a:endParaRPr lang="en-US" dirty="0"/>
          </a:p>
        </p:txBody>
      </p:sp>
    </p:spTree>
    <p:extLst>
      <p:ext uri="{BB962C8B-B14F-4D97-AF65-F5344CB8AC3E}">
        <p14:creationId xmlns:p14="http://schemas.microsoft.com/office/powerpoint/2010/main" val="3399073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5F7946-C810-4298-86F1-260B0DE64E9C}" type="slidenum">
              <a:rPr lang="en-US" smtClean="0"/>
              <a:t>6</a:t>
            </a:fld>
            <a:endParaRPr lang="en-US" dirty="0"/>
          </a:p>
        </p:txBody>
      </p:sp>
    </p:spTree>
    <p:extLst>
      <p:ext uri="{BB962C8B-B14F-4D97-AF65-F5344CB8AC3E}">
        <p14:creationId xmlns:p14="http://schemas.microsoft.com/office/powerpoint/2010/main" val="1592684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1D4F184A-4BBF-4DA9-88C1-EF755B1F6E3B}" type="slidenum">
              <a:rPr lang="en-US">
                <a:solidFill>
                  <a:prstClr val="black"/>
                </a:solidFill>
                <a:latin typeface="Calibri" panose="020F0502020204030204"/>
              </a:rPr>
              <a:pPr defTabSz="931774">
                <a:defRPr/>
              </a:pPr>
              <a:t>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973580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5F7946-C810-4298-86F1-260B0DE64E9C}" type="slidenum">
              <a:rPr lang="en-US" smtClean="0"/>
              <a:t>9</a:t>
            </a:fld>
            <a:endParaRPr lang="en-US" dirty="0"/>
          </a:p>
        </p:txBody>
      </p:sp>
    </p:spTree>
    <p:extLst>
      <p:ext uri="{BB962C8B-B14F-4D97-AF65-F5344CB8AC3E}">
        <p14:creationId xmlns:p14="http://schemas.microsoft.com/office/powerpoint/2010/main" val="1691535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postsecondary education system doesn’t exist in a vacuum,</a:t>
            </a:r>
            <a:r>
              <a:rPr lang="en-US" baseline="0" dirty="0" smtClean="0"/>
              <a:t> it has to be responsive to changes that are larger than the system itself – such as the economy. When we have a book, students in our community and technical college system often drop out of their program to take advantage of new job opportunities and then we see declined in enrollment.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2B5F7946-C810-4298-86F1-260B0DE64E9C}" type="slidenum">
              <a:rPr lang="en-US" smtClean="0"/>
              <a:t>11</a:t>
            </a:fld>
            <a:endParaRPr lang="en-US" dirty="0"/>
          </a:p>
        </p:txBody>
      </p:sp>
    </p:spTree>
    <p:extLst>
      <p:ext uri="{BB962C8B-B14F-4D97-AF65-F5344CB8AC3E}">
        <p14:creationId xmlns:p14="http://schemas.microsoft.com/office/powerpoint/2010/main" val="2368743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9CE67F-99B5-4230-BADE-F5DEEA7F9AE0}"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29217-0F43-4364-8D26-29FDD3B58DD8}" type="slidenum">
              <a:rPr lang="en-US" smtClean="0"/>
              <a:t>‹#›</a:t>
            </a:fld>
            <a:endParaRPr lang="en-US"/>
          </a:p>
        </p:txBody>
      </p:sp>
    </p:spTree>
    <p:extLst>
      <p:ext uri="{BB962C8B-B14F-4D97-AF65-F5344CB8AC3E}">
        <p14:creationId xmlns:p14="http://schemas.microsoft.com/office/powerpoint/2010/main" val="2826544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9CE67F-99B5-4230-BADE-F5DEEA7F9AE0}"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29217-0F43-4364-8D26-29FDD3B58DD8}" type="slidenum">
              <a:rPr lang="en-US" smtClean="0"/>
              <a:t>‹#›</a:t>
            </a:fld>
            <a:endParaRPr lang="en-US"/>
          </a:p>
        </p:txBody>
      </p:sp>
    </p:spTree>
    <p:extLst>
      <p:ext uri="{BB962C8B-B14F-4D97-AF65-F5344CB8AC3E}">
        <p14:creationId xmlns:p14="http://schemas.microsoft.com/office/powerpoint/2010/main" val="4012212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9CE67F-99B5-4230-BADE-F5DEEA7F9AE0}"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29217-0F43-4364-8D26-29FDD3B58DD8}" type="slidenum">
              <a:rPr lang="en-US" smtClean="0"/>
              <a:t>‹#›</a:t>
            </a:fld>
            <a:endParaRPr lang="en-US"/>
          </a:p>
        </p:txBody>
      </p:sp>
    </p:spTree>
    <p:extLst>
      <p:ext uri="{BB962C8B-B14F-4D97-AF65-F5344CB8AC3E}">
        <p14:creationId xmlns:p14="http://schemas.microsoft.com/office/powerpoint/2010/main" val="441554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0297" y="-2952"/>
            <a:ext cx="10886950" cy="6860952"/>
          </a:xfrm>
          <a:prstGeom prst="rect">
            <a:avLst/>
          </a:prstGeom>
        </p:spPr>
      </p:pic>
      <p:sp>
        <p:nvSpPr>
          <p:cNvPr id="4" name="Date Placeholder 3"/>
          <p:cNvSpPr>
            <a:spLocks noGrp="1"/>
          </p:cNvSpPr>
          <p:nvPr>
            <p:ph type="dt" sz="half" idx="10"/>
          </p:nvPr>
        </p:nvSpPr>
        <p:spPr/>
        <p:txBody>
          <a:bodyPr/>
          <a:lstStyle/>
          <a:p>
            <a:r>
              <a:rPr lang="en-US" smtClean="0"/>
              <a:t>OFM </a:t>
            </a:r>
            <a:fld id="{C9BAC571-4EE5-4E40-85EB-11FA76EBCA40}" type="datetime1">
              <a:rPr lang="en-US" smtClean="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sp>
        <p:nvSpPr>
          <p:cNvPr id="3" name="Text Placeholder 2"/>
          <p:cNvSpPr>
            <a:spLocks noGrp="1"/>
          </p:cNvSpPr>
          <p:nvPr>
            <p:ph type="body" sz="quarter" idx="13" hasCustomPrompt="1"/>
          </p:nvPr>
        </p:nvSpPr>
        <p:spPr>
          <a:xfrm>
            <a:off x="1310297" y="2577325"/>
            <a:ext cx="8580967" cy="1597025"/>
          </a:xfrm>
        </p:spPr>
        <p:txBody>
          <a:bodyPr/>
          <a:lstStyle>
            <a:lvl1pPr marL="0" indent="0">
              <a:buNone/>
              <a:defRPr lang="en-US" sz="5500" kern="1200" dirty="0" smtClean="0">
                <a:solidFill>
                  <a:schemeClr val="accent6"/>
                </a:solidFill>
                <a:latin typeface="Franklin Gothic Heavy" panose="020B0903020102020204" pitchFamily="34" charset="0"/>
                <a:ea typeface="Segoe UI Black" panose="020B0A02040204020203" pitchFamily="34" charset="0"/>
                <a:cs typeface="Segoe UI Black" panose="020B0A02040204020203" pitchFamily="34" charset="0"/>
              </a:defRPr>
            </a:lvl1pPr>
          </a:lstStyle>
          <a:p>
            <a:pPr lvl="0"/>
            <a:r>
              <a:rPr lang="en-US" dirty="0" smtClean="0"/>
              <a:t>SECTION HEADING</a:t>
            </a:r>
          </a:p>
        </p:txBody>
      </p:sp>
    </p:spTree>
    <p:extLst>
      <p:ext uri="{BB962C8B-B14F-4D97-AF65-F5344CB8AC3E}">
        <p14:creationId xmlns:p14="http://schemas.microsoft.com/office/powerpoint/2010/main" val="3669776842"/>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ulleted list forma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737600" y="6356351"/>
            <a:ext cx="2844800" cy="365125"/>
          </a:xfrm>
          <a:prstGeom prst="rect">
            <a:avLst/>
          </a:prstGeom>
        </p:spPr>
        <p:txBody>
          <a:bodyPr/>
          <a:lstStyle>
            <a:lvl1pPr algn="r">
              <a:defRPr sz="1200">
                <a:latin typeface="+mn-lt"/>
              </a:defRPr>
            </a:lvl1pPr>
          </a:lstStyle>
          <a:p>
            <a:fld id="{1D7F1ABF-CE35-4BF2-A2ED-4F50B5C41B28}" type="slidenum">
              <a:rPr lang="en-US" smtClean="0">
                <a:solidFill>
                  <a:prstClr val="black"/>
                </a:solidFill>
              </a:rPr>
              <a:pPr/>
              <a:t>‹#›</a:t>
            </a:fld>
            <a:endParaRPr lang="en-US" dirty="0">
              <a:solidFill>
                <a:prstClr val="black"/>
              </a:solidFill>
            </a:endParaRPr>
          </a:p>
        </p:txBody>
      </p:sp>
      <p:sp>
        <p:nvSpPr>
          <p:cNvPr id="3" name="Text Placeholder 2"/>
          <p:cNvSpPr>
            <a:spLocks noGrp="1"/>
          </p:cNvSpPr>
          <p:nvPr>
            <p:ph type="body" sz="quarter" idx="13" hasCustomPrompt="1"/>
          </p:nvPr>
        </p:nvSpPr>
        <p:spPr>
          <a:xfrm>
            <a:off x="1057619" y="1676400"/>
            <a:ext cx="10223653" cy="4114800"/>
          </a:xfrm>
          <a:prstGeom prst="rect">
            <a:avLst/>
          </a:prstGeom>
        </p:spPr>
        <p:txBody>
          <a:bodyPr/>
          <a:lstStyle>
            <a:lvl1pPr marL="228600" indent="-173038">
              <a:buFont typeface="Garamond" panose="02020404030301010803" pitchFamily="18" charset="0"/>
              <a:buChar char="»"/>
              <a:defRPr sz="2200">
                <a:latin typeface="+mn-lt"/>
              </a:defRPr>
            </a:lvl1pPr>
            <a:lvl2pPr marL="461963" indent="-177800">
              <a:spcBef>
                <a:spcPts val="1200"/>
              </a:spcBef>
              <a:buFont typeface="Arial Narrow" panose="020B0606020202030204" pitchFamily="34" charset="0"/>
              <a:buChar char="›"/>
              <a:defRPr sz="2000">
                <a:latin typeface="+mn-lt"/>
              </a:defRPr>
            </a:lvl2pPr>
            <a:lvl3pPr>
              <a:defRPr sz="1800">
                <a:latin typeface="+mn-l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11"/>
          <p:cNvSpPr>
            <a:spLocks noGrp="1"/>
          </p:cNvSpPr>
          <p:nvPr>
            <p:ph type="body" sz="quarter" idx="14"/>
          </p:nvPr>
        </p:nvSpPr>
        <p:spPr>
          <a:xfrm>
            <a:off x="1016000" y="457200"/>
            <a:ext cx="10261600" cy="838200"/>
          </a:xfrm>
          <a:prstGeom prst="rect">
            <a:avLst/>
          </a:prstGeom>
        </p:spPr>
        <p:txBody>
          <a:bodyPr/>
          <a:lstStyle>
            <a:lvl1pPr marL="55562" indent="0" algn="ctr">
              <a:spcBef>
                <a:spcPts val="0"/>
              </a:spcBef>
              <a:buFontTx/>
              <a:buNone/>
              <a:defRPr sz="3200" b="0" cap="none" baseline="0">
                <a:latin typeface="+mj-lt"/>
              </a:defRPr>
            </a:lvl1pPr>
          </a:lstStyle>
          <a:p>
            <a:pPr lvl="0"/>
            <a:endParaRPr lang="en-US" dirty="0"/>
          </a:p>
        </p:txBody>
      </p:sp>
      <p:sp>
        <p:nvSpPr>
          <p:cNvPr id="6" name="Date Placeholder 6"/>
          <p:cNvSpPr>
            <a:spLocks noGrp="1"/>
          </p:cNvSpPr>
          <p:nvPr>
            <p:ph type="dt" sz="half" idx="10"/>
          </p:nvPr>
        </p:nvSpPr>
        <p:spPr>
          <a:xfrm>
            <a:off x="609600" y="6356351"/>
            <a:ext cx="2844800" cy="365125"/>
          </a:xfrm>
          <a:prstGeom prst="rect">
            <a:avLst/>
          </a:prstGeom>
        </p:spPr>
        <p:txBody>
          <a:bodyPr/>
          <a:lstStyle>
            <a:lvl1pPr>
              <a:defRPr sz="1200">
                <a:latin typeface="+mn-lt"/>
              </a:defRPr>
            </a:lvl1pPr>
          </a:lstStyle>
          <a:p>
            <a:fld id="{A0C69893-5A35-4D59-88C3-5B3E1EDF87AE}" type="datetime4">
              <a:rPr lang="en-US" smtClean="0">
                <a:solidFill>
                  <a:prstClr val="black"/>
                </a:solidFill>
              </a:rPr>
              <a:t>December 4, 2019</a:t>
            </a:fld>
            <a:endParaRPr lang="en-US" dirty="0">
              <a:solidFill>
                <a:prstClr val="black"/>
              </a:solidFill>
            </a:endParaRPr>
          </a:p>
        </p:txBody>
      </p:sp>
    </p:spTree>
    <p:extLst>
      <p:ext uri="{BB962C8B-B14F-4D97-AF65-F5344CB8AC3E}">
        <p14:creationId xmlns:p14="http://schemas.microsoft.com/office/powerpoint/2010/main" val="22955988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Content Placeholder 2"/>
          <p:cNvSpPr>
            <a:spLocks noGrp="1"/>
          </p:cNvSpPr>
          <p:nvPr>
            <p:ph sz="half" idx="14"/>
          </p:nvPr>
        </p:nvSpPr>
        <p:spPr>
          <a:xfrm>
            <a:off x="609600" y="1493837"/>
            <a:ext cx="10972800" cy="4525963"/>
          </a:xfrm>
          <a:prstGeom prst="rect">
            <a:avLst/>
          </a:prstGeom>
        </p:spPr>
        <p:txBody>
          <a:bodyPr/>
          <a:lstStyle>
            <a:lvl1pPr marL="487668" indent="-341367" eaLnBrk="1" latinLnBrk="0" hangingPunct="1">
              <a:buClr>
                <a:srgbClr val="012A60"/>
              </a:buClr>
              <a:buSzPct val="125000"/>
              <a:buFont typeface="Wingdings" pitchFamily="2" charset="2"/>
              <a:buChar char="§"/>
              <a:defRPr sz="3200">
                <a:solidFill>
                  <a:srgbClr val="1A2247"/>
                </a:solidFill>
                <a:latin typeface="Myriad Pro" pitchFamily="34" charset="0"/>
              </a:defRPr>
            </a:lvl1pPr>
            <a:lvl2pPr marL="877802" indent="-329176" eaLnBrk="1" latinLnBrk="0" hangingPunct="1">
              <a:buClr>
                <a:srgbClr val="54979A"/>
              </a:buClr>
              <a:buSzPct val="125000"/>
              <a:buFont typeface="Wingdings" pitchFamily="2" charset="2"/>
              <a:buChar char="§"/>
              <a:defRPr sz="2933">
                <a:solidFill>
                  <a:srgbClr val="1A2247"/>
                </a:solidFill>
                <a:latin typeface="Myriad Pro" pitchFamily="34" charset="0"/>
              </a:defRPr>
            </a:lvl2pPr>
            <a:lvl3pPr marL="1231361" indent="-292601" eaLnBrk="1" latinLnBrk="0" hangingPunct="1">
              <a:buClr>
                <a:srgbClr val="E46C0A"/>
              </a:buClr>
              <a:buSzPct val="125000"/>
              <a:buFont typeface="Wingdings" pitchFamily="2" charset="2"/>
              <a:buChar char="§"/>
              <a:defRPr sz="2667">
                <a:solidFill>
                  <a:srgbClr val="1A2247"/>
                </a:solidFill>
                <a:latin typeface="Myriad Pro" pitchFamily="34" charset="0"/>
              </a:defRPr>
            </a:lvl3pPr>
            <a:lvl4pPr marL="1572729" indent="-268217">
              <a:buClr>
                <a:srgbClr val="A1BFC2"/>
              </a:buClr>
              <a:buSzPct val="125000"/>
              <a:buFont typeface="Wingdings" pitchFamily="2" charset="2"/>
              <a:buChar char="§"/>
              <a:defRPr sz="2400">
                <a:solidFill>
                  <a:srgbClr val="1A2247"/>
                </a:solidFill>
                <a:latin typeface="Myriad Pro" pitchFamily="34" charset="0"/>
              </a:defRPr>
            </a:lvl4pPr>
            <a:lvl5pPr marL="1853138" indent="-243834">
              <a:buClr>
                <a:srgbClr val="438086"/>
              </a:buClr>
              <a:buSzPct val="125000"/>
              <a:buFont typeface="Wingdings" pitchFamily="2" charset="2"/>
              <a:buChar char="§"/>
              <a:defRPr sz="2133">
                <a:solidFill>
                  <a:srgbClr val="1A2247"/>
                </a:solidFill>
                <a:latin typeface="Myriad Pro" pitchFamily="34" charset="0"/>
              </a:defRPr>
            </a:lvl5pPr>
            <a:lvl6pPr marL="2145738" indent="-243834">
              <a:buClr>
                <a:srgbClr val="53548A"/>
              </a:buClr>
              <a:buFont typeface="Candara" pitchFamily="34" charset="0"/>
              <a:buChar char="○"/>
              <a:defRPr sz="1867">
                <a:solidFill>
                  <a:srgbClr val="373737"/>
                </a:solidFill>
              </a:defRPr>
            </a:lvl6pPr>
            <a:lvl7pPr marL="2438339" indent="-243834">
              <a:buClr>
                <a:srgbClr val="A1BFC2"/>
              </a:buClr>
              <a:buFont typeface="Candara" pitchFamily="34" charset="0"/>
              <a:buChar char="○"/>
              <a:defRPr sz="1600" baseline="0">
                <a:solidFill>
                  <a:srgbClr val="373737"/>
                </a:solidFill>
              </a:defRPr>
            </a:lvl7pPr>
            <a:lvl8pPr marL="2706556" indent="-243834">
              <a:buClr>
                <a:srgbClr val="438086"/>
              </a:buClr>
              <a:buFont typeface="Candara" pitchFamily="34" charset="0"/>
              <a:buChar char="○"/>
              <a:defRPr sz="1467" baseline="0">
                <a:solidFill>
                  <a:srgbClr val="373737"/>
                </a:solidFill>
              </a:defRPr>
            </a:lvl8pPr>
            <a:lvl9pPr marL="2986965" indent="-243834">
              <a:buClr>
                <a:srgbClr val="53548A"/>
              </a:buClr>
              <a:buFont typeface="Candara" pitchFamily="34" charset="0"/>
              <a:buChar char="○"/>
              <a:defRPr sz="1400" baseline="0">
                <a:solidFill>
                  <a:srgbClr val="373737"/>
                </a:solidFill>
              </a:defRPr>
            </a:lvl9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p:txBody>
      </p:sp>
      <p:sp>
        <p:nvSpPr>
          <p:cNvPr id="9" name="Title 1"/>
          <p:cNvSpPr>
            <a:spLocks noGrp="1"/>
          </p:cNvSpPr>
          <p:nvPr>
            <p:ph type="title"/>
          </p:nvPr>
        </p:nvSpPr>
        <p:spPr>
          <a:xfrm>
            <a:off x="812800" y="0"/>
            <a:ext cx="10907267" cy="762000"/>
          </a:xfrm>
          <a:prstGeom prst="rect">
            <a:avLst/>
          </a:prstGeom>
        </p:spPr>
        <p:txBody>
          <a:bodyPr anchor="ctr"/>
          <a:lstStyle>
            <a:lvl1pPr>
              <a:defRPr sz="4267" b="1" i="0" cap="none" baseline="0">
                <a:solidFill>
                  <a:schemeClr val="bg1"/>
                </a:solidFill>
                <a:latin typeface="Myriad Pro" pitchFamily="34" charset="0"/>
              </a:defRPr>
            </a:lvl1pPr>
          </a:lstStyle>
          <a:p>
            <a:r>
              <a:rPr kumimoji="0" lang="en-US" dirty="0" smtClean="0"/>
              <a:t>Click to edit Master title style</a:t>
            </a:r>
            <a:endParaRPr kumimoji="0" lang="en-US" dirty="0"/>
          </a:p>
        </p:txBody>
      </p:sp>
    </p:spTree>
    <p:extLst>
      <p:ext uri="{BB962C8B-B14F-4D97-AF65-F5344CB8AC3E}">
        <p14:creationId xmlns:p14="http://schemas.microsoft.com/office/powerpoint/2010/main" val="45828662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9CE67F-99B5-4230-BADE-F5DEEA7F9AE0}"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29217-0F43-4364-8D26-29FDD3B58DD8}" type="slidenum">
              <a:rPr lang="en-US" smtClean="0"/>
              <a:t>‹#›</a:t>
            </a:fld>
            <a:endParaRPr lang="en-US"/>
          </a:p>
        </p:txBody>
      </p:sp>
    </p:spTree>
    <p:extLst>
      <p:ext uri="{BB962C8B-B14F-4D97-AF65-F5344CB8AC3E}">
        <p14:creationId xmlns:p14="http://schemas.microsoft.com/office/powerpoint/2010/main" val="2080656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9CE67F-99B5-4230-BADE-F5DEEA7F9AE0}"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29217-0F43-4364-8D26-29FDD3B58DD8}" type="slidenum">
              <a:rPr lang="en-US" smtClean="0"/>
              <a:t>‹#›</a:t>
            </a:fld>
            <a:endParaRPr lang="en-US"/>
          </a:p>
        </p:txBody>
      </p:sp>
    </p:spTree>
    <p:extLst>
      <p:ext uri="{BB962C8B-B14F-4D97-AF65-F5344CB8AC3E}">
        <p14:creationId xmlns:p14="http://schemas.microsoft.com/office/powerpoint/2010/main" val="2263606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9CE67F-99B5-4230-BADE-F5DEEA7F9AE0}"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29217-0F43-4364-8D26-29FDD3B58DD8}" type="slidenum">
              <a:rPr lang="en-US" smtClean="0"/>
              <a:t>‹#›</a:t>
            </a:fld>
            <a:endParaRPr lang="en-US"/>
          </a:p>
        </p:txBody>
      </p:sp>
    </p:spTree>
    <p:extLst>
      <p:ext uri="{BB962C8B-B14F-4D97-AF65-F5344CB8AC3E}">
        <p14:creationId xmlns:p14="http://schemas.microsoft.com/office/powerpoint/2010/main" val="2418174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9CE67F-99B5-4230-BADE-F5DEEA7F9AE0}" type="datetimeFigureOut">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829217-0F43-4364-8D26-29FDD3B58DD8}" type="slidenum">
              <a:rPr lang="en-US" smtClean="0"/>
              <a:t>‹#›</a:t>
            </a:fld>
            <a:endParaRPr lang="en-US"/>
          </a:p>
        </p:txBody>
      </p:sp>
    </p:spTree>
    <p:extLst>
      <p:ext uri="{BB962C8B-B14F-4D97-AF65-F5344CB8AC3E}">
        <p14:creationId xmlns:p14="http://schemas.microsoft.com/office/powerpoint/2010/main" val="2599171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9CE67F-99B5-4230-BADE-F5DEEA7F9AE0}" type="datetimeFigureOut">
              <a:rPr lang="en-US" smtClean="0"/>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829217-0F43-4364-8D26-29FDD3B58DD8}" type="slidenum">
              <a:rPr lang="en-US" smtClean="0"/>
              <a:t>‹#›</a:t>
            </a:fld>
            <a:endParaRPr lang="en-US"/>
          </a:p>
        </p:txBody>
      </p:sp>
    </p:spTree>
    <p:extLst>
      <p:ext uri="{BB962C8B-B14F-4D97-AF65-F5344CB8AC3E}">
        <p14:creationId xmlns:p14="http://schemas.microsoft.com/office/powerpoint/2010/main" val="2061744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CE67F-99B5-4230-BADE-F5DEEA7F9AE0}" type="datetimeFigureOut">
              <a:rPr lang="en-US" smtClean="0"/>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829217-0F43-4364-8D26-29FDD3B58DD8}" type="slidenum">
              <a:rPr lang="en-US" smtClean="0"/>
              <a:t>‹#›</a:t>
            </a:fld>
            <a:endParaRPr lang="en-US"/>
          </a:p>
        </p:txBody>
      </p:sp>
    </p:spTree>
    <p:extLst>
      <p:ext uri="{BB962C8B-B14F-4D97-AF65-F5344CB8AC3E}">
        <p14:creationId xmlns:p14="http://schemas.microsoft.com/office/powerpoint/2010/main" val="2192532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D9CE67F-99B5-4230-BADE-F5DEEA7F9AE0}"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29217-0F43-4364-8D26-29FDD3B58DD8}" type="slidenum">
              <a:rPr lang="en-US" smtClean="0"/>
              <a:t>‹#›</a:t>
            </a:fld>
            <a:endParaRPr lang="en-US"/>
          </a:p>
        </p:txBody>
      </p:sp>
    </p:spTree>
    <p:extLst>
      <p:ext uri="{BB962C8B-B14F-4D97-AF65-F5344CB8AC3E}">
        <p14:creationId xmlns:p14="http://schemas.microsoft.com/office/powerpoint/2010/main" val="3425821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D9CE67F-99B5-4230-BADE-F5DEEA7F9AE0}"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29217-0F43-4364-8D26-29FDD3B58DD8}" type="slidenum">
              <a:rPr lang="en-US" smtClean="0"/>
              <a:t>‹#›</a:t>
            </a:fld>
            <a:endParaRPr lang="en-US"/>
          </a:p>
        </p:txBody>
      </p:sp>
    </p:spTree>
    <p:extLst>
      <p:ext uri="{BB962C8B-B14F-4D97-AF65-F5344CB8AC3E}">
        <p14:creationId xmlns:p14="http://schemas.microsoft.com/office/powerpoint/2010/main" val="4261986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CE67F-99B5-4230-BADE-F5DEEA7F9AE0}" type="datetimeFigureOut">
              <a:rPr lang="en-US" smtClean="0"/>
              <a:t>12/4/2019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29217-0F43-4364-8D26-29FDD3B58DD8}" type="slidenum">
              <a:rPr lang="en-US" smtClean="0"/>
              <a:t>‹#›</a:t>
            </a:fld>
            <a:endParaRPr lang="en-US"/>
          </a:p>
        </p:txBody>
      </p:sp>
    </p:spTree>
    <p:extLst>
      <p:ext uri="{BB962C8B-B14F-4D97-AF65-F5344CB8AC3E}">
        <p14:creationId xmlns:p14="http://schemas.microsoft.com/office/powerpoint/2010/main" val="866674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tags" Target="../tags/tag7.xml"/><Relationship Id="rId13" Type="http://schemas.openxmlformats.org/officeDocument/2006/relationships/tags" Target="../tags/tag12.xml"/><Relationship Id="rId18" Type="http://schemas.openxmlformats.org/officeDocument/2006/relationships/notesSlide" Target="../notesSlides/notesSlide6.xml"/><Relationship Id="rId3" Type="http://schemas.openxmlformats.org/officeDocument/2006/relationships/tags" Target="../tags/tag2.xml"/><Relationship Id="rId21" Type="http://schemas.openxmlformats.org/officeDocument/2006/relationships/image" Target="../media/image9.emf"/><Relationship Id="rId7" Type="http://schemas.openxmlformats.org/officeDocument/2006/relationships/tags" Target="../tags/tag6.xml"/><Relationship Id="rId12" Type="http://schemas.openxmlformats.org/officeDocument/2006/relationships/tags" Target="../tags/tag11.xml"/><Relationship Id="rId17" Type="http://schemas.openxmlformats.org/officeDocument/2006/relationships/slideLayout" Target="../slideLayouts/slideLayout6.xml"/><Relationship Id="rId2" Type="http://schemas.openxmlformats.org/officeDocument/2006/relationships/tags" Target="../tags/tag1.xml"/><Relationship Id="rId16" Type="http://schemas.openxmlformats.org/officeDocument/2006/relationships/tags" Target="../tags/tag15.xml"/><Relationship Id="rId20" Type="http://schemas.openxmlformats.org/officeDocument/2006/relationships/image" Target="../media/image8.emf"/><Relationship Id="rId1" Type="http://schemas.openxmlformats.org/officeDocument/2006/relationships/vmlDrawing" Target="../drawings/vmlDrawing1.vml"/><Relationship Id="rId6" Type="http://schemas.openxmlformats.org/officeDocument/2006/relationships/tags" Target="../tags/tag5.xml"/><Relationship Id="rId11" Type="http://schemas.openxmlformats.org/officeDocument/2006/relationships/tags" Target="../tags/tag10.xml"/><Relationship Id="rId24" Type="http://schemas.openxmlformats.org/officeDocument/2006/relationships/image" Target="../media/image12.emf"/><Relationship Id="rId5" Type="http://schemas.openxmlformats.org/officeDocument/2006/relationships/tags" Target="../tags/tag4.xml"/><Relationship Id="rId15" Type="http://schemas.openxmlformats.org/officeDocument/2006/relationships/tags" Target="../tags/tag14.xml"/><Relationship Id="rId23" Type="http://schemas.openxmlformats.org/officeDocument/2006/relationships/image" Target="../media/image11.emf"/><Relationship Id="rId10" Type="http://schemas.openxmlformats.org/officeDocument/2006/relationships/tags" Target="../tags/tag9.xml"/><Relationship Id="rId19" Type="http://schemas.openxmlformats.org/officeDocument/2006/relationships/oleObject" Target="../embeddings/oleObject1.bin"/><Relationship Id="rId4" Type="http://schemas.openxmlformats.org/officeDocument/2006/relationships/tags" Target="../tags/tag3.xml"/><Relationship Id="rId9" Type="http://schemas.openxmlformats.org/officeDocument/2006/relationships/tags" Target="../tags/tag8.xml"/><Relationship Id="rId14" Type="http://schemas.openxmlformats.org/officeDocument/2006/relationships/tags" Target="../tags/tag13.xml"/><Relationship Id="rId22" Type="http://schemas.openxmlformats.org/officeDocument/2006/relationships/image" Target="../media/image10.emf"/></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75BEBA6-4A57-406D-B671-F270610AB5E4}" type="slidenum">
              <a:rPr lang="en-US" smtClean="0"/>
              <a:t>1</a:t>
            </a:fld>
            <a:endParaRPr lang="en-US"/>
          </a:p>
        </p:txBody>
      </p:sp>
      <p:sp>
        <p:nvSpPr>
          <p:cNvPr id="3" name="Text Placeholder 2"/>
          <p:cNvSpPr>
            <a:spLocks noGrp="1"/>
          </p:cNvSpPr>
          <p:nvPr>
            <p:ph type="body" sz="quarter" idx="13"/>
          </p:nvPr>
        </p:nvSpPr>
        <p:spPr>
          <a:xfrm>
            <a:off x="673557" y="1030290"/>
            <a:ext cx="8505645" cy="3121927"/>
          </a:xfrm>
        </p:spPr>
        <p:txBody>
          <a:bodyPr>
            <a:normAutofit fontScale="55000" lnSpcReduction="20000"/>
          </a:bodyPr>
          <a:lstStyle/>
          <a:p>
            <a:pPr>
              <a:lnSpc>
                <a:spcPct val="134000"/>
              </a:lnSpc>
              <a:spcAft>
                <a:spcPts val="1200"/>
              </a:spcAft>
            </a:pPr>
            <a:r>
              <a:rPr lang="en-US" dirty="0" smtClean="0">
                <a:solidFill>
                  <a:srgbClr val="0A6FB1"/>
                </a:solidFill>
                <a:latin typeface="Arial Black" panose="020B0A04020102020204" pitchFamily="34" charset="0"/>
                <a:cs typeface="Arial" panose="020B0604020202020204" pitchFamily="34" charset="0"/>
              </a:rPr>
              <a:t>Washington’s Approach to Expanding Pathways to Postsecondary </a:t>
            </a:r>
            <a:r>
              <a:rPr lang="en-US" dirty="0" smtClean="0">
                <a:solidFill>
                  <a:srgbClr val="0A6FB1"/>
                </a:solidFill>
                <a:latin typeface="Arial Black" panose="020B0A04020102020204" pitchFamily="34" charset="0"/>
                <a:cs typeface="Arial" panose="020B0604020202020204" pitchFamily="34" charset="0"/>
              </a:rPr>
              <a:t>Credentials</a:t>
            </a:r>
          </a:p>
          <a:p>
            <a:pPr>
              <a:lnSpc>
                <a:spcPct val="120000"/>
              </a:lnSpc>
              <a:spcAft>
                <a:spcPts val="1200"/>
              </a:spcAft>
            </a:pPr>
            <a:r>
              <a:rPr lang="en-US" sz="4000" dirty="0" smtClean="0">
                <a:solidFill>
                  <a:schemeClr val="tx2"/>
                </a:solidFill>
                <a:latin typeface="Arial" panose="020B0604020202020204" pitchFamily="34" charset="0"/>
                <a:cs typeface="Arial" panose="020B0604020202020204" pitchFamily="34" charset="0"/>
              </a:rPr>
              <a:t>Presentation at the Education Commission of the States</a:t>
            </a:r>
          </a:p>
          <a:p>
            <a:pPr>
              <a:lnSpc>
                <a:spcPct val="120000"/>
              </a:lnSpc>
            </a:pPr>
            <a:r>
              <a:rPr lang="en-US" sz="2900" dirty="0" smtClean="0">
                <a:solidFill>
                  <a:schemeClr val="tx2"/>
                </a:solidFill>
                <a:latin typeface="Arial" panose="020B0604020202020204" pitchFamily="34" charset="0"/>
                <a:cs typeface="Arial" panose="020B0604020202020204" pitchFamily="34" charset="0"/>
              </a:rPr>
              <a:t/>
            </a:r>
            <a:br>
              <a:rPr lang="en-US" sz="2900" dirty="0" smtClean="0">
                <a:solidFill>
                  <a:schemeClr val="tx2"/>
                </a:solidFill>
                <a:latin typeface="Arial" panose="020B0604020202020204" pitchFamily="34" charset="0"/>
                <a:cs typeface="Arial" panose="020B0604020202020204" pitchFamily="34" charset="0"/>
              </a:rPr>
            </a:br>
            <a:r>
              <a:rPr lang="en-US" sz="2900" dirty="0" smtClean="0">
                <a:solidFill>
                  <a:schemeClr val="tx2"/>
                </a:solidFill>
                <a:latin typeface="Arial" panose="020B0604020202020204" pitchFamily="34" charset="0"/>
                <a:cs typeface="Arial" panose="020B0604020202020204" pitchFamily="34" charset="0"/>
              </a:rPr>
              <a:t>December 5-6</a:t>
            </a:r>
          </a:p>
        </p:txBody>
      </p:sp>
      <p:sp>
        <p:nvSpPr>
          <p:cNvPr id="4" name="TextBox 3"/>
          <p:cNvSpPr txBox="1"/>
          <p:nvPr/>
        </p:nvSpPr>
        <p:spPr>
          <a:xfrm>
            <a:off x="592277" y="4879022"/>
            <a:ext cx="6792684" cy="1477328"/>
          </a:xfrm>
          <a:prstGeom prst="rect">
            <a:avLst/>
          </a:prstGeom>
          <a:noFill/>
        </p:spPr>
        <p:txBody>
          <a:bodyPr wrap="square" rtlCol="0">
            <a:spAutoFit/>
          </a:bodyPr>
          <a:lstStyle/>
          <a:p>
            <a:r>
              <a:rPr lang="en-US" dirty="0" smtClean="0">
                <a:solidFill>
                  <a:schemeClr val="tx2"/>
                </a:solidFill>
                <a:latin typeface="Arial" panose="020B0604020202020204" pitchFamily="34" charset="0"/>
                <a:cs typeface="Arial" panose="020B0604020202020204" pitchFamily="34" charset="0"/>
              </a:rPr>
              <a:t>Maddy </a:t>
            </a:r>
            <a:r>
              <a:rPr lang="en-US" dirty="0">
                <a:solidFill>
                  <a:schemeClr val="tx2"/>
                </a:solidFill>
                <a:latin typeface="Arial" panose="020B0604020202020204" pitchFamily="34" charset="0"/>
                <a:cs typeface="Arial" panose="020B0604020202020204" pitchFamily="34" charset="0"/>
              </a:rPr>
              <a:t>Thompson, </a:t>
            </a:r>
            <a:r>
              <a:rPr lang="en-US" dirty="0" smtClean="0">
                <a:solidFill>
                  <a:schemeClr val="tx2"/>
                </a:solidFill>
                <a:latin typeface="Arial" panose="020B0604020202020204" pitchFamily="34" charset="0"/>
                <a:cs typeface="Arial" panose="020B0604020202020204" pitchFamily="34" charset="0"/>
              </a:rPr>
              <a:t>Executive </a:t>
            </a:r>
            <a:r>
              <a:rPr lang="en-US" dirty="0">
                <a:solidFill>
                  <a:schemeClr val="tx2"/>
                </a:solidFill>
                <a:latin typeface="Arial" panose="020B0604020202020204" pitchFamily="34" charset="0"/>
                <a:cs typeface="Arial" panose="020B0604020202020204" pitchFamily="34" charset="0"/>
              </a:rPr>
              <a:t>Policy </a:t>
            </a:r>
            <a:r>
              <a:rPr lang="en-US" dirty="0" smtClean="0">
                <a:solidFill>
                  <a:schemeClr val="tx2"/>
                </a:solidFill>
                <a:latin typeface="Arial" panose="020B0604020202020204" pitchFamily="34" charset="0"/>
                <a:cs typeface="Arial" panose="020B0604020202020204" pitchFamily="34" charset="0"/>
              </a:rPr>
              <a:t>Advisor, </a:t>
            </a:r>
          </a:p>
          <a:p>
            <a:r>
              <a:rPr lang="en-US" dirty="0" smtClean="0">
                <a:solidFill>
                  <a:schemeClr val="tx2"/>
                </a:solidFill>
                <a:latin typeface="Arial" panose="020B0604020202020204" pitchFamily="34" charset="0"/>
                <a:cs typeface="Arial" panose="020B0604020202020204" pitchFamily="34" charset="0"/>
              </a:rPr>
              <a:t>Office </a:t>
            </a:r>
            <a:r>
              <a:rPr lang="en-US" dirty="0">
                <a:solidFill>
                  <a:schemeClr val="tx2"/>
                </a:solidFill>
                <a:latin typeface="Arial" panose="020B0604020202020204" pitchFamily="34" charset="0"/>
                <a:cs typeface="Arial" panose="020B0604020202020204" pitchFamily="34" charset="0"/>
              </a:rPr>
              <a:t>of the </a:t>
            </a:r>
            <a:r>
              <a:rPr lang="en-US" dirty="0" smtClean="0">
                <a:solidFill>
                  <a:schemeClr val="tx2"/>
                </a:solidFill>
                <a:latin typeface="Arial" panose="020B0604020202020204" pitchFamily="34" charset="0"/>
                <a:cs typeface="Arial" panose="020B0604020202020204" pitchFamily="34" charset="0"/>
              </a:rPr>
              <a:t>Governor</a:t>
            </a:r>
          </a:p>
          <a:p>
            <a:endParaRPr lang="en-US" dirty="0">
              <a:solidFill>
                <a:schemeClr val="tx2"/>
              </a:solidFill>
              <a:latin typeface="Arial" panose="020B0604020202020204" pitchFamily="34" charset="0"/>
              <a:cs typeface="Arial" panose="020B0604020202020204" pitchFamily="34" charset="0"/>
            </a:endParaRPr>
          </a:p>
          <a:p>
            <a:r>
              <a:rPr lang="en-US" dirty="0" smtClean="0">
                <a:solidFill>
                  <a:schemeClr val="tx2"/>
                </a:solidFill>
                <a:latin typeface="Arial" panose="020B0604020202020204" pitchFamily="34" charset="0"/>
                <a:cs typeface="Arial" panose="020B0604020202020204" pitchFamily="34" charset="0"/>
              </a:rPr>
              <a:t>Mike Meotti, Executive Director, </a:t>
            </a:r>
          </a:p>
          <a:p>
            <a:r>
              <a:rPr lang="en-US" dirty="0" smtClean="0">
                <a:solidFill>
                  <a:schemeClr val="tx2"/>
                </a:solidFill>
                <a:latin typeface="Arial" panose="020B0604020202020204" pitchFamily="34" charset="0"/>
                <a:cs typeface="Arial" panose="020B0604020202020204" pitchFamily="34" charset="0"/>
              </a:rPr>
              <a:t>Washington Student Achievement Council</a:t>
            </a:r>
            <a:endParaRPr lang="en-US"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0931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solidFill>
                  <a:prstClr val="black"/>
                </a:solidFill>
              </a:rPr>
              <a:pPr/>
              <a:t>10</a:t>
            </a:fld>
            <a:endParaRPr lang="en-US" dirty="0">
              <a:solidFill>
                <a:prstClr val="black"/>
              </a:solidFill>
            </a:endParaRPr>
          </a:p>
        </p:txBody>
      </p:sp>
      <p:sp>
        <p:nvSpPr>
          <p:cNvPr id="3" name="Text Placeholder 2"/>
          <p:cNvSpPr>
            <a:spLocks noGrp="1"/>
          </p:cNvSpPr>
          <p:nvPr>
            <p:ph type="body" sz="quarter" idx="13"/>
          </p:nvPr>
        </p:nvSpPr>
        <p:spPr>
          <a:xfrm>
            <a:off x="1016000" y="2241551"/>
            <a:ext cx="10223653" cy="4114800"/>
          </a:xfrm>
        </p:spPr>
        <p:txBody>
          <a:bodyPr>
            <a:normAutofit/>
          </a:bodyPr>
          <a:lstStyle/>
          <a:p>
            <a:pPr marL="457200" indent="-320040">
              <a:lnSpc>
                <a:spcPct val="108000"/>
              </a:lnSpc>
              <a:spcAft>
                <a:spcPts val="600"/>
              </a:spcAft>
              <a:buClr>
                <a:srgbClr val="00B0F0"/>
              </a:buClr>
              <a:buFont typeface="Wingdings 2" panose="05020102010507070707" pitchFamily="18" charset="2"/>
              <a:buChar char=""/>
            </a:pPr>
            <a:r>
              <a:rPr lang="en-US" sz="1800" dirty="0" smtClean="0">
                <a:solidFill>
                  <a:schemeClr val="tx1"/>
                </a:solidFill>
                <a:latin typeface="Arial" panose="020B0604020202020204" pitchFamily="34" charset="0"/>
                <a:cs typeface="Arial" panose="020B0604020202020204" pitchFamily="34" charset="0"/>
              </a:rPr>
              <a:t>“While many of our employees want to build their careers here, for others it might be a stepping stone to different aspirations.” Beth </a:t>
            </a:r>
            <a:r>
              <a:rPr lang="en-US" sz="1800" dirty="0" err="1" smtClean="0">
                <a:solidFill>
                  <a:schemeClr val="tx1"/>
                </a:solidFill>
                <a:latin typeface="Arial" panose="020B0604020202020204" pitchFamily="34" charset="0"/>
                <a:cs typeface="Arial" panose="020B0604020202020204" pitchFamily="34" charset="0"/>
              </a:rPr>
              <a:t>Galetti</a:t>
            </a:r>
            <a:r>
              <a:rPr lang="en-US" sz="1800" dirty="0" smtClean="0">
                <a:solidFill>
                  <a:schemeClr val="tx1"/>
                </a:solidFill>
                <a:latin typeface="Arial" panose="020B0604020202020204" pitchFamily="34" charset="0"/>
                <a:cs typeface="Arial" panose="020B0604020202020204" pitchFamily="34" charset="0"/>
              </a:rPr>
              <a:t>, senior VP of worldwide human resources, Amazon</a:t>
            </a:r>
            <a:endParaRPr lang="en-US" sz="1800" dirty="0">
              <a:solidFill>
                <a:schemeClr val="tx1"/>
              </a:solidFill>
              <a:latin typeface="Arial" panose="020B0604020202020204" pitchFamily="34" charset="0"/>
              <a:cs typeface="Arial" panose="020B0604020202020204" pitchFamily="34" charset="0"/>
            </a:endParaRPr>
          </a:p>
          <a:p>
            <a:pPr marL="457200" indent="-320040">
              <a:lnSpc>
                <a:spcPct val="108000"/>
              </a:lnSpc>
              <a:spcAft>
                <a:spcPts val="600"/>
              </a:spcAft>
              <a:buClr>
                <a:srgbClr val="00B0F0"/>
              </a:buClr>
              <a:buFont typeface="Wingdings 2" panose="05020102010507070707" pitchFamily="18" charset="2"/>
              <a:buChar char=""/>
            </a:pPr>
            <a:r>
              <a:rPr lang="en-US" sz="1800" dirty="0" smtClean="0">
                <a:solidFill>
                  <a:schemeClr val="tx1"/>
                </a:solidFill>
                <a:latin typeface="Arial" panose="020B0604020202020204" pitchFamily="34" charset="0"/>
                <a:cs typeface="Arial" panose="020B0604020202020204" pitchFamily="34" charset="0"/>
              </a:rPr>
              <a:t>The broader societal fear about job loss due to automation represents a long-term risk to the company, commented Tom Forte of D.A. Davidson. “Working in Amazon’s favor is the company’s ability to (1) create job growth, internally and (2) training its own employees to be able to embrace whatever the future may hold for jobs both within and outside of Amazon.”</a:t>
            </a:r>
          </a:p>
          <a:p>
            <a:pPr marL="457200" indent="-320040">
              <a:lnSpc>
                <a:spcPct val="108000"/>
              </a:lnSpc>
              <a:spcAft>
                <a:spcPts val="600"/>
              </a:spcAft>
              <a:buClr>
                <a:srgbClr val="00B0F0"/>
              </a:buClr>
              <a:buFont typeface="Wingdings 2" panose="05020102010507070707" pitchFamily="18" charset="2"/>
              <a:buChar char=""/>
            </a:pPr>
            <a:r>
              <a:rPr lang="en-US" sz="1800" dirty="0" smtClean="0">
                <a:solidFill>
                  <a:schemeClr val="tx1"/>
                </a:solidFill>
                <a:latin typeface="Arial" panose="020B0604020202020204" pitchFamily="34" charset="0"/>
                <a:cs typeface="Arial" panose="020B0604020202020204" pitchFamily="34" charset="0"/>
              </a:rPr>
              <a:t>“In 2014, Starbucks began a partnership with Arizona State University to offer discounted tuition and subsidies to employees as an incentive to earn a degree online and retain workers.” Benjamin Romano, Seattle Times reporter</a:t>
            </a:r>
            <a:endParaRPr lang="en-US" sz="1800" dirty="0">
              <a:solidFill>
                <a:schemeClr val="tx1"/>
              </a:solidFill>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4"/>
          </p:nvPr>
        </p:nvSpPr>
        <p:spPr>
          <a:xfrm>
            <a:off x="1016000" y="272473"/>
            <a:ext cx="10261600" cy="1219200"/>
          </a:xfrm>
        </p:spPr>
        <p:txBody>
          <a:bodyPr>
            <a:noAutofit/>
          </a:bodyPr>
          <a:lstStyle/>
          <a:p>
            <a:pPr>
              <a:lnSpc>
                <a:spcPct val="108000"/>
              </a:lnSpc>
            </a:pPr>
            <a:r>
              <a:rPr lang="en-US" sz="3000" dirty="0" smtClean="0">
                <a:solidFill>
                  <a:schemeClr val="tx1"/>
                </a:solidFill>
                <a:latin typeface="Arial Black" panose="020B0A04020102020204" pitchFamily="34" charset="0"/>
              </a:rPr>
              <a:t>“Amazon Commits $700 million to Train U.S. Workers for a High-Tech Future” </a:t>
            </a:r>
          </a:p>
          <a:p>
            <a:pPr marL="137160">
              <a:lnSpc>
                <a:spcPct val="114000"/>
              </a:lnSpc>
              <a:spcAft>
                <a:spcPts val="600"/>
              </a:spcAft>
              <a:buClr>
                <a:srgbClr val="A4C147"/>
              </a:buClr>
            </a:pPr>
            <a:r>
              <a:rPr lang="en-US" sz="2200" dirty="0">
                <a:solidFill>
                  <a:schemeClr val="tx1"/>
                </a:solidFill>
                <a:latin typeface="Arial" panose="020B0604020202020204" pitchFamily="34" charset="0"/>
                <a:ea typeface="Tahoma" panose="020B0604030504040204" pitchFamily="34" charset="0"/>
                <a:cs typeface="Arial" panose="020B0604020202020204" pitchFamily="34" charset="0"/>
              </a:rPr>
              <a:t>The Seattle Times, July </a:t>
            </a:r>
            <a:r>
              <a:rPr lang="en-US" sz="2200" dirty="0" smtClean="0">
                <a:solidFill>
                  <a:schemeClr val="tx1"/>
                </a:solidFill>
                <a:latin typeface="Arial" panose="020B0604020202020204" pitchFamily="34" charset="0"/>
                <a:ea typeface="Tahoma" panose="020B0604030504040204" pitchFamily="34" charset="0"/>
                <a:cs typeface="Arial" panose="020B0604020202020204" pitchFamily="34" charset="0"/>
              </a:rPr>
              <a:t>11, </a:t>
            </a:r>
            <a:r>
              <a:rPr lang="en-US" sz="2200" dirty="0">
                <a:solidFill>
                  <a:schemeClr val="tx1"/>
                </a:solidFill>
                <a:latin typeface="Arial" panose="020B0604020202020204" pitchFamily="34" charset="0"/>
                <a:ea typeface="Tahoma" panose="020B0604030504040204" pitchFamily="34" charset="0"/>
                <a:cs typeface="Arial" panose="020B0604020202020204" pitchFamily="34" charset="0"/>
              </a:rPr>
              <a:t>2019</a:t>
            </a:r>
          </a:p>
        </p:txBody>
      </p:sp>
    </p:spTree>
    <p:extLst>
      <p:ext uri="{BB962C8B-B14F-4D97-AF65-F5344CB8AC3E}">
        <p14:creationId xmlns:p14="http://schemas.microsoft.com/office/powerpoint/2010/main" val="799677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985110" y="6258470"/>
            <a:ext cx="2844800" cy="365125"/>
          </a:xfrm>
        </p:spPr>
        <p:txBody>
          <a:bodyPr/>
          <a:lstStyle/>
          <a:p>
            <a:fld id="{1D7F1ABF-CE35-4BF2-A2ED-4F50B5C41B28}" type="slidenum">
              <a:rPr lang="en-US" smtClean="0">
                <a:solidFill>
                  <a:prstClr val="black"/>
                </a:solidFill>
              </a:rPr>
              <a:pPr/>
              <a:t>11</a:t>
            </a:fld>
            <a:endParaRPr lang="en-US" dirty="0">
              <a:solidFill>
                <a:prstClr val="black"/>
              </a:solidFill>
            </a:endParaRPr>
          </a:p>
        </p:txBody>
      </p:sp>
      <p:sp>
        <p:nvSpPr>
          <p:cNvPr id="24" name="Up Arrow 23"/>
          <p:cNvSpPr/>
          <p:nvPr/>
        </p:nvSpPr>
        <p:spPr>
          <a:xfrm>
            <a:off x="5396213" y="5146564"/>
            <a:ext cx="1335992" cy="1588533"/>
          </a:xfrm>
          <a:prstGeom prst="upArrow">
            <a:avLst>
              <a:gd name="adj1" fmla="val 50000"/>
              <a:gd name="adj2" fmla="val 762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7"/>
          <p:cNvSpPr>
            <a:spLocks/>
          </p:cNvSpPr>
          <p:nvPr/>
        </p:nvSpPr>
        <p:spPr bwMode="auto">
          <a:xfrm>
            <a:off x="8909468" y="2051383"/>
            <a:ext cx="602641" cy="479743"/>
          </a:xfrm>
          <a:custGeom>
            <a:avLst/>
            <a:gdLst>
              <a:gd name="T0" fmla="*/ 407 w 407"/>
              <a:gd name="T1" fmla="*/ 0 h 324"/>
              <a:gd name="T2" fmla="*/ 0 w 407"/>
              <a:gd name="T3" fmla="*/ 324 h 324"/>
              <a:gd name="T4" fmla="*/ 0 w 407"/>
              <a:gd name="T5" fmla="*/ 324 h 324"/>
              <a:gd name="T6" fmla="*/ 407 w 407"/>
              <a:gd name="T7" fmla="*/ 0 h 324"/>
            </a:gdLst>
            <a:ahLst/>
            <a:cxnLst>
              <a:cxn ang="0">
                <a:pos x="T0" y="T1"/>
              </a:cxn>
              <a:cxn ang="0">
                <a:pos x="T2" y="T3"/>
              </a:cxn>
              <a:cxn ang="0">
                <a:pos x="T4" y="T5"/>
              </a:cxn>
              <a:cxn ang="0">
                <a:pos x="T6" y="T7"/>
              </a:cxn>
            </a:cxnLst>
            <a:rect l="0" t="0" r="r" b="b"/>
            <a:pathLst>
              <a:path w="407" h="324">
                <a:moveTo>
                  <a:pt x="407" y="0"/>
                </a:moveTo>
                <a:lnTo>
                  <a:pt x="0" y="324"/>
                </a:lnTo>
                <a:lnTo>
                  <a:pt x="0" y="324"/>
                </a:lnTo>
                <a:lnTo>
                  <a:pt x="407" y="0"/>
                </a:lnTo>
                <a:close/>
              </a:path>
            </a:pathLst>
          </a:custGeom>
          <a:solidFill>
            <a:srgbClr val="EC00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1"/>
          <p:cNvSpPr>
            <a:spLocks/>
          </p:cNvSpPr>
          <p:nvPr/>
        </p:nvSpPr>
        <p:spPr bwMode="auto">
          <a:xfrm>
            <a:off x="9078266" y="3752694"/>
            <a:ext cx="1224530" cy="279851"/>
          </a:xfrm>
          <a:custGeom>
            <a:avLst/>
            <a:gdLst>
              <a:gd name="T0" fmla="*/ 463 w 463"/>
              <a:gd name="T1" fmla="*/ 106 h 106"/>
              <a:gd name="T2" fmla="*/ 463 w 463"/>
              <a:gd name="T3" fmla="*/ 106 h 106"/>
              <a:gd name="T4" fmla="*/ 0 w 463"/>
              <a:gd name="T5" fmla="*/ 0 h 106"/>
              <a:gd name="T6" fmla="*/ 0 w 463"/>
              <a:gd name="T7" fmla="*/ 0 h 106"/>
              <a:gd name="T8" fmla="*/ 463 w 463"/>
              <a:gd name="T9" fmla="*/ 106 h 106"/>
            </a:gdLst>
            <a:ahLst/>
            <a:cxnLst>
              <a:cxn ang="0">
                <a:pos x="T0" y="T1"/>
              </a:cxn>
              <a:cxn ang="0">
                <a:pos x="T2" y="T3"/>
              </a:cxn>
              <a:cxn ang="0">
                <a:pos x="T4" y="T5"/>
              </a:cxn>
              <a:cxn ang="0">
                <a:pos x="T6" y="T7"/>
              </a:cxn>
              <a:cxn ang="0">
                <a:pos x="T8" y="T9"/>
              </a:cxn>
            </a:cxnLst>
            <a:rect l="0" t="0" r="r" b="b"/>
            <a:pathLst>
              <a:path w="463" h="106">
                <a:moveTo>
                  <a:pt x="463" y="106"/>
                </a:moveTo>
                <a:cubicBezTo>
                  <a:pt x="463" y="106"/>
                  <a:pt x="463" y="106"/>
                  <a:pt x="463" y="106"/>
                </a:cubicBezTo>
                <a:cubicBezTo>
                  <a:pt x="0" y="0"/>
                  <a:pt x="0" y="0"/>
                  <a:pt x="0" y="0"/>
                </a:cubicBezTo>
                <a:cubicBezTo>
                  <a:pt x="0" y="0"/>
                  <a:pt x="0" y="0"/>
                  <a:pt x="0" y="0"/>
                </a:cubicBezTo>
                <a:lnTo>
                  <a:pt x="463" y="106"/>
                </a:lnTo>
                <a:close/>
              </a:path>
            </a:pathLst>
          </a:custGeom>
          <a:solidFill>
            <a:srgbClr val="EC00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2"/>
          <p:cNvSpPr>
            <a:spLocks/>
          </p:cNvSpPr>
          <p:nvPr/>
        </p:nvSpPr>
        <p:spPr bwMode="auto">
          <a:xfrm>
            <a:off x="8416399" y="4556708"/>
            <a:ext cx="550816" cy="1141611"/>
          </a:xfrm>
          <a:custGeom>
            <a:avLst/>
            <a:gdLst>
              <a:gd name="T0" fmla="*/ 0 w 208"/>
              <a:gd name="T1" fmla="*/ 0 h 433"/>
              <a:gd name="T2" fmla="*/ 208 w 208"/>
              <a:gd name="T3" fmla="*/ 433 h 433"/>
              <a:gd name="T4" fmla="*/ 208 w 208"/>
              <a:gd name="T5" fmla="*/ 433 h 433"/>
              <a:gd name="T6" fmla="*/ 0 w 208"/>
              <a:gd name="T7" fmla="*/ 0 h 433"/>
            </a:gdLst>
            <a:ahLst/>
            <a:cxnLst>
              <a:cxn ang="0">
                <a:pos x="T0" y="T1"/>
              </a:cxn>
              <a:cxn ang="0">
                <a:pos x="T2" y="T3"/>
              </a:cxn>
              <a:cxn ang="0">
                <a:pos x="T4" y="T5"/>
              </a:cxn>
              <a:cxn ang="0">
                <a:pos x="T6" y="T7"/>
              </a:cxn>
            </a:cxnLst>
            <a:rect l="0" t="0" r="r" b="b"/>
            <a:pathLst>
              <a:path w="208" h="433">
                <a:moveTo>
                  <a:pt x="0" y="0"/>
                </a:moveTo>
                <a:cubicBezTo>
                  <a:pt x="208" y="433"/>
                  <a:pt x="208" y="433"/>
                  <a:pt x="208" y="433"/>
                </a:cubicBezTo>
                <a:cubicBezTo>
                  <a:pt x="208" y="433"/>
                  <a:pt x="208" y="433"/>
                  <a:pt x="208" y="433"/>
                </a:cubicBezTo>
                <a:cubicBezTo>
                  <a:pt x="0" y="0"/>
                  <a:pt x="0" y="0"/>
                  <a:pt x="0" y="0"/>
                </a:cubicBezTo>
                <a:close/>
              </a:path>
            </a:pathLst>
          </a:custGeom>
          <a:solidFill>
            <a:srgbClr val="EC00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auto">
          <a:xfrm>
            <a:off x="6482619" y="4562631"/>
            <a:ext cx="547855" cy="1135689"/>
          </a:xfrm>
          <a:custGeom>
            <a:avLst/>
            <a:gdLst>
              <a:gd name="T0" fmla="*/ 0 w 370"/>
              <a:gd name="T1" fmla="*/ 767 h 767"/>
              <a:gd name="T2" fmla="*/ 0 w 370"/>
              <a:gd name="T3" fmla="*/ 767 h 767"/>
              <a:gd name="T4" fmla="*/ 370 w 370"/>
              <a:gd name="T5" fmla="*/ 0 h 767"/>
              <a:gd name="T6" fmla="*/ 370 w 370"/>
              <a:gd name="T7" fmla="*/ 0 h 767"/>
              <a:gd name="T8" fmla="*/ 0 w 370"/>
              <a:gd name="T9" fmla="*/ 767 h 767"/>
            </a:gdLst>
            <a:ahLst/>
            <a:cxnLst>
              <a:cxn ang="0">
                <a:pos x="T0" y="T1"/>
              </a:cxn>
              <a:cxn ang="0">
                <a:pos x="T2" y="T3"/>
              </a:cxn>
              <a:cxn ang="0">
                <a:pos x="T4" y="T5"/>
              </a:cxn>
              <a:cxn ang="0">
                <a:pos x="T6" y="T7"/>
              </a:cxn>
              <a:cxn ang="0">
                <a:pos x="T8" y="T9"/>
              </a:cxn>
            </a:cxnLst>
            <a:rect l="0" t="0" r="r" b="b"/>
            <a:pathLst>
              <a:path w="370" h="767">
                <a:moveTo>
                  <a:pt x="0" y="767"/>
                </a:moveTo>
                <a:lnTo>
                  <a:pt x="0" y="767"/>
                </a:lnTo>
                <a:lnTo>
                  <a:pt x="370" y="0"/>
                </a:lnTo>
                <a:lnTo>
                  <a:pt x="370" y="0"/>
                </a:lnTo>
                <a:lnTo>
                  <a:pt x="0" y="767"/>
                </a:lnTo>
                <a:close/>
              </a:path>
            </a:pathLst>
          </a:custGeom>
          <a:solidFill>
            <a:srgbClr val="EC00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7" name="Group 6"/>
          <p:cNvGrpSpPr/>
          <p:nvPr/>
        </p:nvGrpSpPr>
        <p:grpSpPr>
          <a:xfrm rot="1065458">
            <a:off x="1859663" y="1181036"/>
            <a:ext cx="2673172" cy="1543939"/>
            <a:chOff x="1209401" y="1671412"/>
            <a:chExt cx="2866005" cy="1655313"/>
          </a:xfrm>
        </p:grpSpPr>
        <p:sp>
          <p:nvSpPr>
            <p:cNvPr id="6" name="Right Arrow 5"/>
            <p:cNvSpPr/>
            <p:nvPr/>
          </p:nvSpPr>
          <p:spPr>
            <a:xfrm>
              <a:off x="1395496" y="1671412"/>
              <a:ext cx="2679910" cy="1655313"/>
            </a:xfrm>
            <a:prstGeom prst="rightArrow">
              <a:avLst/>
            </a:prstGeom>
            <a:solidFill>
              <a:srgbClr val="7ED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209401" y="2175902"/>
              <a:ext cx="2666398" cy="646331"/>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Natural disasters/ climate </a:t>
              </a:r>
              <a:r>
                <a:rPr lang="en-US" dirty="0" smtClean="0">
                  <a:latin typeface="Arial" panose="020B0604020202020204" pitchFamily="34" charset="0"/>
                  <a:cs typeface="Arial" panose="020B0604020202020204" pitchFamily="34" charset="0"/>
                </a:rPr>
                <a:t>change</a:t>
              </a:r>
              <a:endParaRPr lang="en-US" dirty="0">
                <a:latin typeface="Arial" panose="020B0604020202020204" pitchFamily="34" charset="0"/>
                <a:cs typeface="Arial" panose="020B0604020202020204" pitchFamily="34" charset="0"/>
              </a:endParaRPr>
            </a:p>
          </p:txBody>
        </p:sp>
      </p:grpSp>
      <p:sp>
        <p:nvSpPr>
          <p:cNvPr id="23" name="TextBox 22"/>
          <p:cNvSpPr txBox="1"/>
          <p:nvPr/>
        </p:nvSpPr>
        <p:spPr>
          <a:xfrm>
            <a:off x="5321265" y="5543733"/>
            <a:ext cx="1490381" cy="861206"/>
          </a:xfrm>
          <a:prstGeom prst="rect">
            <a:avLst/>
          </a:prstGeom>
          <a:noFill/>
        </p:spPr>
        <p:txBody>
          <a:bodyPr wrap="square" rtlCol="0">
            <a:spAutoFit/>
          </a:bodyPr>
          <a:lstStyle/>
          <a:p>
            <a:pPr algn="ctr"/>
            <a:r>
              <a:rPr lang="en-US" dirty="0" smtClean="0">
                <a:solidFill>
                  <a:schemeClr val="bg1"/>
                </a:solidFill>
                <a:latin typeface="Arial" panose="020B0604020202020204" pitchFamily="34" charset="0"/>
                <a:cs typeface="Arial" panose="020B0604020202020204" pitchFamily="34" charset="0"/>
              </a:rPr>
              <a:t>Labor </a:t>
            </a:r>
            <a:br>
              <a:rPr lang="en-US" dirty="0" smtClean="0">
                <a:solidFill>
                  <a:schemeClr val="bg1"/>
                </a:solidFill>
                <a:latin typeface="Arial" panose="020B0604020202020204" pitchFamily="34" charset="0"/>
                <a:cs typeface="Arial" panose="020B0604020202020204" pitchFamily="34" charset="0"/>
              </a:rPr>
            </a:br>
            <a:r>
              <a:rPr lang="en-US" dirty="0" smtClean="0">
                <a:solidFill>
                  <a:schemeClr val="bg1"/>
                </a:solidFill>
                <a:latin typeface="Arial" panose="020B0604020202020204" pitchFamily="34" charset="0"/>
                <a:cs typeface="Arial" panose="020B0604020202020204" pitchFamily="34" charset="0"/>
              </a:rPr>
              <a:t>market</a:t>
            </a:r>
            <a:endParaRPr lang="en-US" dirty="0">
              <a:solidFill>
                <a:schemeClr val="bg1"/>
              </a:solidFill>
              <a:latin typeface="Arial" panose="020B0604020202020204" pitchFamily="34" charset="0"/>
              <a:cs typeface="Arial" panose="020B0604020202020204" pitchFamily="34" charset="0"/>
            </a:endParaRPr>
          </a:p>
          <a:p>
            <a:endParaRPr lang="en-US" dirty="0"/>
          </a:p>
        </p:txBody>
      </p:sp>
      <p:grpSp>
        <p:nvGrpSpPr>
          <p:cNvPr id="4" name="Group 3"/>
          <p:cNvGrpSpPr/>
          <p:nvPr/>
        </p:nvGrpSpPr>
        <p:grpSpPr>
          <a:xfrm>
            <a:off x="4781087" y="2115803"/>
            <a:ext cx="2445202" cy="1998162"/>
            <a:chOff x="6623050" y="2233105"/>
            <a:chExt cx="2621590" cy="2142302"/>
          </a:xfrm>
        </p:grpSpPr>
        <p:sp>
          <p:nvSpPr>
            <p:cNvPr id="19" name="Freeform 16"/>
            <p:cNvSpPr>
              <a:spLocks/>
            </p:cNvSpPr>
            <p:nvPr/>
          </p:nvSpPr>
          <p:spPr bwMode="auto">
            <a:xfrm>
              <a:off x="6623050" y="2369417"/>
              <a:ext cx="98425" cy="79375"/>
            </a:xfrm>
            <a:custGeom>
              <a:avLst/>
              <a:gdLst>
                <a:gd name="T0" fmla="*/ 62 w 62"/>
                <a:gd name="T1" fmla="*/ 50 h 50"/>
                <a:gd name="T2" fmla="*/ 0 w 62"/>
                <a:gd name="T3" fmla="*/ 0 h 50"/>
                <a:gd name="T4" fmla="*/ 62 w 62"/>
                <a:gd name="T5" fmla="*/ 50 h 50"/>
                <a:gd name="T6" fmla="*/ 62 w 62"/>
                <a:gd name="T7" fmla="*/ 50 h 50"/>
              </a:gdLst>
              <a:ahLst/>
              <a:cxnLst>
                <a:cxn ang="0">
                  <a:pos x="T0" y="T1"/>
                </a:cxn>
                <a:cxn ang="0">
                  <a:pos x="T2" y="T3"/>
                </a:cxn>
                <a:cxn ang="0">
                  <a:pos x="T4" y="T5"/>
                </a:cxn>
                <a:cxn ang="0">
                  <a:pos x="T6" y="T7"/>
                </a:cxn>
              </a:cxnLst>
              <a:rect l="0" t="0" r="r" b="b"/>
              <a:pathLst>
                <a:path w="62" h="50">
                  <a:moveTo>
                    <a:pt x="62" y="50"/>
                  </a:moveTo>
                  <a:lnTo>
                    <a:pt x="0" y="0"/>
                  </a:lnTo>
                  <a:lnTo>
                    <a:pt x="62" y="50"/>
                  </a:lnTo>
                  <a:lnTo>
                    <a:pt x="62" y="50"/>
                  </a:lnTo>
                  <a:close/>
                </a:path>
              </a:pathLst>
            </a:custGeom>
            <a:solidFill>
              <a:srgbClr val="EC00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40" name="Group 19"/>
            <p:cNvGrpSpPr>
              <a:grpSpLocks noChangeAspect="1"/>
            </p:cNvGrpSpPr>
            <p:nvPr/>
          </p:nvGrpSpPr>
          <p:grpSpPr bwMode="auto">
            <a:xfrm>
              <a:off x="7061708" y="2233105"/>
              <a:ext cx="1855066" cy="1243444"/>
              <a:chOff x="4444" y="1578"/>
              <a:chExt cx="726" cy="559"/>
            </a:xfrm>
          </p:grpSpPr>
          <p:sp>
            <p:nvSpPr>
              <p:cNvPr id="42" name="Freeform 20"/>
              <p:cNvSpPr>
                <a:spLocks/>
              </p:cNvSpPr>
              <p:nvPr/>
            </p:nvSpPr>
            <p:spPr bwMode="auto">
              <a:xfrm>
                <a:off x="4500" y="1755"/>
                <a:ext cx="154" cy="103"/>
              </a:xfrm>
              <a:custGeom>
                <a:avLst/>
                <a:gdLst>
                  <a:gd name="T0" fmla="*/ 9 w 95"/>
                  <a:gd name="T1" fmla="*/ 5 h 56"/>
                  <a:gd name="T2" fmla="*/ 11 w 95"/>
                  <a:gd name="T3" fmla="*/ 5 h 56"/>
                  <a:gd name="T4" fmla="*/ 23 w 95"/>
                  <a:gd name="T5" fmla="*/ 8 h 56"/>
                  <a:gd name="T6" fmla="*/ 25 w 95"/>
                  <a:gd name="T7" fmla="*/ 9 h 56"/>
                  <a:gd name="T8" fmla="*/ 55 w 95"/>
                  <a:gd name="T9" fmla="*/ 34 h 56"/>
                  <a:gd name="T10" fmla="*/ 75 w 95"/>
                  <a:gd name="T11" fmla="*/ 15 h 56"/>
                  <a:gd name="T12" fmla="*/ 88 w 95"/>
                  <a:gd name="T13" fmla="*/ 16 h 56"/>
                  <a:gd name="T14" fmla="*/ 88 w 95"/>
                  <a:gd name="T15" fmla="*/ 29 h 56"/>
                  <a:gd name="T16" fmla="*/ 62 w 95"/>
                  <a:gd name="T17" fmla="*/ 53 h 56"/>
                  <a:gd name="T18" fmla="*/ 55 w 95"/>
                  <a:gd name="T19" fmla="*/ 56 h 56"/>
                  <a:gd name="T20" fmla="*/ 49 w 95"/>
                  <a:gd name="T21" fmla="*/ 54 h 56"/>
                  <a:gd name="T22" fmla="*/ 40 w 95"/>
                  <a:gd name="T23" fmla="*/ 46 h 56"/>
                  <a:gd name="T24" fmla="*/ 28 w 95"/>
                  <a:gd name="T25" fmla="*/ 36 h 56"/>
                  <a:gd name="T26" fmla="*/ 30 w 95"/>
                  <a:gd name="T27" fmla="*/ 56 h 56"/>
                  <a:gd name="T28" fmla="*/ 34 w 95"/>
                  <a:gd name="T29" fmla="*/ 56 h 56"/>
                  <a:gd name="T30" fmla="*/ 33 w 95"/>
                  <a:gd name="T31" fmla="*/ 46 h 56"/>
                  <a:gd name="T32" fmla="*/ 37 w 95"/>
                  <a:gd name="T33" fmla="*/ 49 h 56"/>
                  <a:gd name="T34" fmla="*/ 45 w 95"/>
                  <a:gd name="T35" fmla="*/ 56 h 56"/>
                  <a:gd name="T36" fmla="*/ 65 w 95"/>
                  <a:gd name="T37" fmla="*/ 56 h 56"/>
                  <a:gd name="T38" fmla="*/ 91 w 95"/>
                  <a:gd name="T39" fmla="*/ 32 h 56"/>
                  <a:gd name="T40" fmla="*/ 95 w 95"/>
                  <a:gd name="T41" fmla="*/ 22 h 56"/>
                  <a:gd name="T42" fmla="*/ 92 w 95"/>
                  <a:gd name="T43" fmla="*/ 13 h 56"/>
                  <a:gd name="T44" fmla="*/ 82 w 95"/>
                  <a:gd name="T45" fmla="*/ 8 h 56"/>
                  <a:gd name="T46" fmla="*/ 72 w 95"/>
                  <a:gd name="T47" fmla="*/ 12 h 56"/>
                  <a:gd name="T48" fmla="*/ 55 w 95"/>
                  <a:gd name="T49" fmla="*/ 28 h 56"/>
                  <a:gd name="T50" fmla="*/ 28 w 95"/>
                  <a:gd name="T51" fmla="*/ 6 h 56"/>
                  <a:gd name="T52" fmla="*/ 25 w 95"/>
                  <a:gd name="T53" fmla="*/ 4 h 56"/>
                  <a:gd name="T54" fmla="*/ 11 w 95"/>
                  <a:gd name="T55" fmla="*/ 0 h 56"/>
                  <a:gd name="T56" fmla="*/ 0 w 95"/>
                  <a:gd name="T57" fmla="*/ 0 h 56"/>
                  <a:gd name="T58" fmla="*/ 0 w 95"/>
                  <a:gd name="T59" fmla="*/ 5 h 56"/>
                  <a:gd name="T60" fmla="*/ 9 w 95"/>
                  <a:gd name="T61" fmla="*/ 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5" h="56">
                    <a:moveTo>
                      <a:pt x="9" y="5"/>
                    </a:moveTo>
                    <a:cubicBezTo>
                      <a:pt x="11" y="5"/>
                      <a:pt x="11" y="5"/>
                      <a:pt x="11" y="5"/>
                    </a:cubicBezTo>
                    <a:cubicBezTo>
                      <a:pt x="15" y="5"/>
                      <a:pt x="19" y="6"/>
                      <a:pt x="23" y="8"/>
                    </a:cubicBezTo>
                    <a:cubicBezTo>
                      <a:pt x="24" y="8"/>
                      <a:pt x="25" y="9"/>
                      <a:pt x="25" y="9"/>
                    </a:cubicBezTo>
                    <a:cubicBezTo>
                      <a:pt x="55" y="34"/>
                      <a:pt x="55" y="34"/>
                      <a:pt x="55" y="34"/>
                    </a:cubicBezTo>
                    <a:cubicBezTo>
                      <a:pt x="75" y="15"/>
                      <a:pt x="75" y="15"/>
                      <a:pt x="75" y="15"/>
                    </a:cubicBezTo>
                    <a:cubicBezTo>
                      <a:pt x="79" y="12"/>
                      <a:pt x="85" y="12"/>
                      <a:pt x="88" y="16"/>
                    </a:cubicBezTo>
                    <a:cubicBezTo>
                      <a:pt x="92" y="19"/>
                      <a:pt x="92" y="25"/>
                      <a:pt x="88" y="29"/>
                    </a:cubicBezTo>
                    <a:cubicBezTo>
                      <a:pt x="62" y="53"/>
                      <a:pt x="62" y="53"/>
                      <a:pt x="62" y="53"/>
                    </a:cubicBezTo>
                    <a:cubicBezTo>
                      <a:pt x="60" y="55"/>
                      <a:pt x="58" y="56"/>
                      <a:pt x="55" y="56"/>
                    </a:cubicBezTo>
                    <a:cubicBezTo>
                      <a:pt x="53" y="56"/>
                      <a:pt x="51" y="55"/>
                      <a:pt x="49" y="54"/>
                    </a:cubicBezTo>
                    <a:cubicBezTo>
                      <a:pt x="40" y="46"/>
                      <a:pt x="40" y="46"/>
                      <a:pt x="40" y="46"/>
                    </a:cubicBezTo>
                    <a:cubicBezTo>
                      <a:pt x="28" y="36"/>
                      <a:pt x="28" y="36"/>
                      <a:pt x="28" y="36"/>
                    </a:cubicBezTo>
                    <a:cubicBezTo>
                      <a:pt x="30" y="56"/>
                      <a:pt x="30" y="56"/>
                      <a:pt x="30" y="56"/>
                    </a:cubicBezTo>
                    <a:cubicBezTo>
                      <a:pt x="34" y="56"/>
                      <a:pt x="34" y="56"/>
                      <a:pt x="34" y="56"/>
                    </a:cubicBezTo>
                    <a:cubicBezTo>
                      <a:pt x="33" y="46"/>
                      <a:pt x="33" y="46"/>
                      <a:pt x="33" y="46"/>
                    </a:cubicBezTo>
                    <a:cubicBezTo>
                      <a:pt x="37" y="49"/>
                      <a:pt x="37" y="49"/>
                      <a:pt x="37" y="49"/>
                    </a:cubicBezTo>
                    <a:cubicBezTo>
                      <a:pt x="45" y="56"/>
                      <a:pt x="45" y="56"/>
                      <a:pt x="45" y="56"/>
                    </a:cubicBezTo>
                    <a:cubicBezTo>
                      <a:pt x="65" y="56"/>
                      <a:pt x="65" y="56"/>
                      <a:pt x="65" y="56"/>
                    </a:cubicBezTo>
                    <a:cubicBezTo>
                      <a:pt x="91" y="32"/>
                      <a:pt x="91" y="32"/>
                      <a:pt x="91" y="32"/>
                    </a:cubicBezTo>
                    <a:cubicBezTo>
                      <a:pt x="94" y="29"/>
                      <a:pt x="95" y="26"/>
                      <a:pt x="95" y="22"/>
                    </a:cubicBezTo>
                    <a:cubicBezTo>
                      <a:pt x="95" y="19"/>
                      <a:pt x="94" y="15"/>
                      <a:pt x="92" y="13"/>
                    </a:cubicBezTo>
                    <a:cubicBezTo>
                      <a:pt x="89" y="10"/>
                      <a:pt x="85" y="8"/>
                      <a:pt x="82" y="8"/>
                    </a:cubicBezTo>
                    <a:cubicBezTo>
                      <a:pt x="78" y="8"/>
                      <a:pt x="75" y="10"/>
                      <a:pt x="72" y="12"/>
                    </a:cubicBezTo>
                    <a:cubicBezTo>
                      <a:pt x="55" y="28"/>
                      <a:pt x="55" y="28"/>
                      <a:pt x="55" y="28"/>
                    </a:cubicBezTo>
                    <a:cubicBezTo>
                      <a:pt x="28" y="6"/>
                      <a:pt x="28" y="6"/>
                      <a:pt x="28" y="6"/>
                    </a:cubicBezTo>
                    <a:cubicBezTo>
                      <a:pt x="27" y="5"/>
                      <a:pt x="26" y="5"/>
                      <a:pt x="25" y="4"/>
                    </a:cubicBezTo>
                    <a:cubicBezTo>
                      <a:pt x="21" y="2"/>
                      <a:pt x="16" y="0"/>
                      <a:pt x="11" y="0"/>
                    </a:cubicBezTo>
                    <a:cubicBezTo>
                      <a:pt x="0" y="0"/>
                      <a:pt x="0" y="0"/>
                      <a:pt x="0" y="0"/>
                    </a:cubicBezTo>
                    <a:cubicBezTo>
                      <a:pt x="0" y="5"/>
                      <a:pt x="0" y="5"/>
                      <a:pt x="0" y="5"/>
                    </a:cubicBezTo>
                    <a:lnTo>
                      <a:pt x="9"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21"/>
              <p:cNvSpPr>
                <a:spLocks/>
              </p:cNvSpPr>
              <p:nvPr/>
            </p:nvSpPr>
            <p:spPr bwMode="auto">
              <a:xfrm>
                <a:off x="4487" y="1580"/>
                <a:ext cx="344" cy="292"/>
              </a:xfrm>
              <a:custGeom>
                <a:avLst/>
                <a:gdLst>
                  <a:gd name="T0" fmla="*/ 208 w 212"/>
                  <a:gd name="T1" fmla="*/ 0 h 159"/>
                  <a:gd name="T2" fmla="*/ 4 w 212"/>
                  <a:gd name="T3" fmla="*/ 0 h 159"/>
                  <a:gd name="T4" fmla="*/ 0 w 212"/>
                  <a:gd name="T5" fmla="*/ 4 h 159"/>
                  <a:gd name="T6" fmla="*/ 0 w 212"/>
                  <a:gd name="T7" fmla="*/ 40 h 159"/>
                  <a:gd name="T8" fmla="*/ 8 w 212"/>
                  <a:gd name="T9" fmla="*/ 38 h 159"/>
                  <a:gd name="T10" fmla="*/ 8 w 212"/>
                  <a:gd name="T11" fmla="*/ 8 h 159"/>
                  <a:gd name="T12" fmla="*/ 204 w 212"/>
                  <a:gd name="T13" fmla="*/ 8 h 159"/>
                  <a:gd name="T14" fmla="*/ 204 w 212"/>
                  <a:gd name="T15" fmla="*/ 151 h 159"/>
                  <a:gd name="T16" fmla="*/ 73 w 212"/>
                  <a:gd name="T17" fmla="*/ 151 h 159"/>
                  <a:gd name="T18" fmla="*/ 73 w 212"/>
                  <a:gd name="T19" fmla="*/ 152 h 159"/>
                  <a:gd name="T20" fmla="*/ 63 w 212"/>
                  <a:gd name="T21" fmla="*/ 155 h 159"/>
                  <a:gd name="T22" fmla="*/ 54 w 212"/>
                  <a:gd name="T23" fmla="*/ 152 h 159"/>
                  <a:gd name="T24" fmla="*/ 53 w 212"/>
                  <a:gd name="T25" fmla="*/ 151 h 159"/>
                  <a:gd name="T26" fmla="*/ 42 w 212"/>
                  <a:gd name="T27" fmla="*/ 151 h 159"/>
                  <a:gd name="T28" fmla="*/ 43 w 212"/>
                  <a:gd name="T29" fmla="*/ 159 h 159"/>
                  <a:gd name="T30" fmla="*/ 208 w 212"/>
                  <a:gd name="T31" fmla="*/ 159 h 159"/>
                  <a:gd name="T32" fmla="*/ 212 w 212"/>
                  <a:gd name="T33" fmla="*/ 155 h 159"/>
                  <a:gd name="T34" fmla="*/ 212 w 212"/>
                  <a:gd name="T35" fmla="*/ 4 h 159"/>
                  <a:gd name="T36" fmla="*/ 208 w 212"/>
                  <a:gd name="T37"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2" h="159">
                    <a:moveTo>
                      <a:pt x="208" y="0"/>
                    </a:moveTo>
                    <a:cubicBezTo>
                      <a:pt x="4" y="0"/>
                      <a:pt x="4" y="0"/>
                      <a:pt x="4" y="0"/>
                    </a:cubicBezTo>
                    <a:cubicBezTo>
                      <a:pt x="2" y="0"/>
                      <a:pt x="0" y="2"/>
                      <a:pt x="0" y="4"/>
                    </a:cubicBezTo>
                    <a:cubicBezTo>
                      <a:pt x="0" y="40"/>
                      <a:pt x="0" y="40"/>
                      <a:pt x="0" y="40"/>
                    </a:cubicBezTo>
                    <a:cubicBezTo>
                      <a:pt x="3" y="39"/>
                      <a:pt x="5" y="38"/>
                      <a:pt x="8" y="38"/>
                    </a:cubicBezTo>
                    <a:cubicBezTo>
                      <a:pt x="8" y="8"/>
                      <a:pt x="8" y="8"/>
                      <a:pt x="8" y="8"/>
                    </a:cubicBezTo>
                    <a:cubicBezTo>
                      <a:pt x="204" y="8"/>
                      <a:pt x="204" y="8"/>
                      <a:pt x="204" y="8"/>
                    </a:cubicBezTo>
                    <a:cubicBezTo>
                      <a:pt x="204" y="151"/>
                      <a:pt x="204" y="151"/>
                      <a:pt x="204" y="151"/>
                    </a:cubicBezTo>
                    <a:cubicBezTo>
                      <a:pt x="73" y="151"/>
                      <a:pt x="73" y="151"/>
                      <a:pt x="73" y="151"/>
                    </a:cubicBezTo>
                    <a:cubicBezTo>
                      <a:pt x="73" y="152"/>
                      <a:pt x="73" y="152"/>
                      <a:pt x="73" y="152"/>
                    </a:cubicBezTo>
                    <a:cubicBezTo>
                      <a:pt x="70" y="154"/>
                      <a:pt x="67" y="155"/>
                      <a:pt x="63" y="155"/>
                    </a:cubicBezTo>
                    <a:cubicBezTo>
                      <a:pt x="60" y="155"/>
                      <a:pt x="57" y="154"/>
                      <a:pt x="54" y="152"/>
                    </a:cubicBezTo>
                    <a:cubicBezTo>
                      <a:pt x="53" y="151"/>
                      <a:pt x="53" y="151"/>
                      <a:pt x="53" y="151"/>
                    </a:cubicBezTo>
                    <a:cubicBezTo>
                      <a:pt x="42" y="151"/>
                      <a:pt x="42" y="151"/>
                      <a:pt x="42" y="151"/>
                    </a:cubicBezTo>
                    <a:cubicBezTo>
                      <a:pt x="43" y="159"/>
                      <a:pt x="43" y="159"/>
                      <a:pt x="43" y="159"/>
                    </a:cubicBezTo>
                    <a:cubicBezTo>
                      <a:pt x="208" y="159"/>
                      <a:pt x="208" y="159"/>
                      <a:pt x="208" y="159"/>
                    </a:cubicBezTo>
                    <a:cubicBezTo>
                      <a:pt x="210" y="159"/>
                      <a:pt x="212" y="157"/>
                      <a:pt x="212" y="155"/>
                    </a:cubicBezTo>
                    <a:cubicBezTo>
                      <a:pt x="212" y="4"/>
                      <a:pt x="212" y="4"/>
                      <a:pt x="212" y="4"/>
                    </a:cubicBezTo>
                    <a:cubicBezTo>
                      <a:pt x="212" y="2"/>
                      <a:pt x="210" y="0"/>
                      <a:pt x="208"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22"/>
              <p:cNvSpPr>
                <a:spLocks/>
              </p:cNvSpPr>
              <p:nvPr/>
            </p:nvSpPr>
            <p:spPr bwMode="auto">
              <a:xfrm>
                <a:off x="4444" y="1764"/>
                <a:ext cx="205" cy="256"/>
              </a:xfrm>
              <a:custGeom>
                <a:avLst/>
                <a:gdLst>
                  <a:gd name="T0" fmla="*/ 122 w 126"/>
                  <a:gd name="T1" fmla="*/ 11 h 139"/>
                  <a:gd name="T2" fmla="*/ 109 w 126"/>
                  <a:gd name="T3" fmla="*/ 10 h 139"/>
                  <a:gd name="T4" fmla="*/ 89 w 126"/>
                  <a:gd name="T5" fmla="*/ 29 h 139"/>
                  <a:gd name="T6" fmla="*/ 59 w 126"/>
                  <a:gd name="T7" fmla="*/ 4 h 139"/>
                  <a:gd name="T8" fmla="*/ 57 w 126"/>
                  <a:gd name="T9" fmla="*/ 3 h 139"/>
                  <a:gd name="T10" fmla="*/ 45 w 126"/>
                  <a:gd name="T11" fmla="*/ 0 h 139"/>
                  <a:gd name="T12" fmla="*/ 43 w 126"/>
                  <a:gd name="T13" fmla="*/ 0 h 139"/>
                  <a:gd name="T14" fmla="*/ 34 w 126"/>
                  <a:gd name="T15" fmla="*/ 0 h 139"/>
                  <a:gd name="T16" fmla="*/ 26 w 126"/>
                  <a:gd name="T17" fmla="*/ 0 h 139"/>
                  <a:gd name="T18" fmla="*/ 26 w 126"/>
                  <a:gd name="T19" fmla="*/ 0 h 139"/>
                  <a:gd name="T20" fmla="*/ 24 w 126"/>
                  <a:gd name="T21" fmla="*/ 0 h 139"/>
                  <a:gd name="T22" fmla="*/ 0 w 126"/>
                  <a:gd name="T23" fmla="*/ 22 h 139"/>
                  <a:gd name="T24" fmla="*/ 0 w 126"/>
                  <a:gd name="T25" fmla="*/ 25 h 139"/>
                  <a:gd name="T26" fmla="*/ 0 w 126"/>
                  <a:gd name="T27" fmla="*/ 44 h 139"/>
                  <a:gd name="T28" fmla="*/ 0 w 126"/>
                  <a:gd name="T29" fmla="*/ 69 h 139"/>
                  <a:gd name="T30" fmla="*/ 8 w 126"/>
                  <a:gd name="T31" fmla="*/ 81 h 139"/>
                  <a:gd name="T32" fmla="*/ 16 w 126"/>
                  <a:gd name="T33" fmla="*/ 94 h 139"/>
                  <a:gd name="T34" fmla="*/ 16 w 126"/>
                  <a:gd name="T35" fmla="*/ 126 h 139"/>
                  <a:gd name="T36" fmla="*/ 28 w 126"/>
                  <a:gd name="T37" fmla="*/ 139 h 139"/>
                  <a:gd name="T38" fmla="*/ 30 w 126"/>
                  <a:gd name="T39" fmla="*/ 139 h 139"/>
                  <a:gd name="T40" fmla="*/ 40 w 126"/>
                  <a:gd name="T41" fmla="*/ 139 h 139"/>
                  <a:gd name="T42" fmla="*/ 42 w 126"/>
                  <a:gd name="T43" fmla="*/ 139 h 139"/>
                  <a:gd name="T44" fmla="*/ 54 w 126"/>
                  <a:gd name="T45" fmla="*/ 126 h 139"/>
                  <a:gd name="T46" fmla="*/ 54 w 126"/>
                  <a:gd name="T47" fmla="*/ 94 h 139"/>
                  <a:gd name="T48" fmla="*/ 57 w 126"/>
                  <a:gd name="T49" fmla="*/ 81 h 139"/>
                  <a:gd name="T50" fmla="*/ 65 w 126"/>
                  <a:gd name="T51" fmla="*/ 69 h 139"/>
                  <a:gd name="T52" fmla="*/ 65 w 126"/>
                  <a:gd name="T53" fmla="*/ 62 h 139"/>
                  <a:gd name="T54" fmla="*/ 64 w 126"/>
                  <a:gd name="T55" fmla="*/ 59 h 139"/>
                  <a:gd name="T56" fmla="*/ 64 w 126"/>
                  <a:gd name="T57" fmla="*/ 51 h 139"/>
                  <a:gd name="T58" fmla="*/ 62 w 126"/>
                  <a:gd name="T59" fmla="*/ 31 h 139"/>
                  <a:gd name="T60" fmla="*/ 74 w 126"/>
                  <a:gd name="T61" fmla="*/ 41 h 139"/>
                  <a:gd name="T62" fmla="*/ 83 w 126"/>
                  <a:gd name="T63" fmla="*/ 49 h 139"/>
                  <a:gd name="T64" fmla="*/ 89 w 126"/>
                  <a:gd name="T65" fmla="*/ 51 h 139"/>
                  <a:gd name="T66" fmla="*/ 96 w 126"/>
                  <a:gd name="T67" fmla="*/ 48 h 139"/>
                  <a:gd name="T68" fmla="*/ 122 w 126"/>
                  <a:gd name="T69" fmla="*/ 24 h 139"/>
                  <a:gd name="T70" fmla="*/ 122 w 126"/>
                  <a:gd name="T71" fmla="*/ 11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6" h="139">
                    <a:moveTo>
                      <a:pt x="122" y="11"/>
                    </a:moveTo>
                    <a:cubicBezTo>
                      <a:pt x="119" y="7"/>
                      <a:pt x="113" y="7"/>
                      <a:pt x="109" y="10"/>
                    </a:cubicBezTo>
                    <a:cubicBezTo>
                      <a:pt x="89" y="29"/>
                      <a:pt x="89" y="29"/>
                      <a:pt x="89" y="29"/>
                    </a:cubicBezTo>
                    <a:cubicBezTo>
                      <a:pt x="59" y="4"/>
                      <a:pt x="59" y="4"/>
                      <a:pt x="59" y="4"/>
                    </a:cubicBezTo>
                    <a:cubicBezTo>
                      <a:pt x="59" y="4"/>
                      <a:pt x="58" y="3"/>
                      <a:pt x="57" y="3"/>
                    </a:cubicBezTo>
                    <a:cubicBezTo>
                      <a:pt x="53" y="1"/>
                      <a:pt x="49" y="0"/>
                      <a:pt x="45" y="0"/>
                    </a:cubicBezTo>
                    <a:cubicBezTo>
                      <a:pt x="43" y="0"/>
                      <a:pt x="43" y="0"/>
                      <a:pt x="43" y="0"/>
                    </a:cubicBezTo>
                    <a:cubicBezTo>
                      <a:pt x="34" y="0"/>
                      <a:pt x="34" y="0"/>
                      <a:pt x="34" y="0"/>
                    </a:cubicBezTo>
                    <a:cubicBezTo>
                      <a:pt x="26" y="0"/>
                      <a:pt x="26" y="0"/>
                      <a:pt x="26" y="0"/>
                    </a:cubicBezTo>
                    <a:cubicBezTo>
                      <a:pt x="26" y="0"/>
                      <a:pt x="26" y="0"/>
                      <a:pt x="26" y="0"/>
                    </a:cubicBezTo>
                    <a:cubicBezTo>
                      <a:pt x="24" y="0"/>
                      <a:pt x="24" y="0"/>
                      <a:pt x="24" y="0"/>
                    </a:cubicBezTo>
                    <a:cubicBezTo>
                      <a:pt x="12" y="0"/>
                      <a:pt x="1" y="10"/>
                      <a:pt x="0" y="22"/>
                    </a:cubicBezTo>
                    <a:cubicBezTo>
                      <a:pt x="0" y="23"/>
                      <a:pt x="0" y="24"/>
                      <a:pt x="0" y="25"/>
                    </a:cubicBezTo>
                    <a:cubicBezTo>
                      <a:pt x="0" y="44"/>
                      <a:pt x="0" y="44"/>
                      <a:pt x="0" y="44"/>
                    </a:cubicBezTo>
                    <a:cubicBezTo>
                      <a:pt x="0" y="69"/>
                      <a:pt x="0" y="69"/>
                      <a:pt x="0" y="69"/>
                    </a:cubicBezTo>
                    <a:cubicBezTo>
                      <a:pt x="0" y="76"/>
                      <a:pt x="3" y="79"/>
                      <a:pt x="8" y="81"/>
                    </a:cubicBezTo>
                    <a:cubicBezTo>
                      <a:pt x="12" y="83"/>
                      <a:pt x="16" y="87"/>
                      <a:pt x="16" y="94"/>
                    </a:cubicBezTo>
                    <a:cubicBezTo>
                      <a:pt x="16" y="126"/>
                      <a:pt x="16" y="126"/>
                      <a:pt x="16" y="126"/>
                    </a:cubicBezTo>
                    <a:cubicBezTo>
                      <a:pt x="16" y="133"/>
                      <a:pt x="21" y="139"/>
                      <a:pt x="28" y="139"/>
                    </a:cubicBezTo>
                    <a:cubicBezTo>
                      <a:pt x="30" y="139"/>
                      <a:pt x="30" y="139"/>
                      <a:pt x="30" y="139"/>
                    </a:cubicBezTo>
                    <a:cubicBezTo>
                      <a:pt x="40" y="139"/>
                      <a:pt x="40" y="139"/>
                      <a:pt x="40" y="139"/>
                    </a:cubicBezTo>
                    <a:cubicBezTo>
                      <a:pt x="42" y="139"/>
                      <a:pt x="42" y="139"/>
                      <a:pt x="42" y="139"/>
                    </a:cubicBezTo>
                    <a:cubicBezTo>
                      <a:pt x="48" y="139"/>
                      <a:pt x="54" y="133"/>
                      <a:pt x="54" y="126"/>
                    </a:cubicBezTo>
                    <a:cubicBezTo>
                      <a:pt x="54" y="94"/>
                      <a:pt x="54" y="94"/>
                      <a:pt x="54" y="94"/>
                    </a:cubicBezTo>
                    <a:cubicBezTo>
                      <a:pt x="54" y="87"/>
                      <a:pt x="54" y="83"/>
                      <a:pt x="57" y="81"/>
                    </a:cubicBezTo>
                    <a:cubicBezTo>
                      <a:pt x="61" y="79"/>
                      <a:pt x="65" y="76"/>
                      <a:pt x="65" y="69"/>
                    </a:cubicBezTo>
                    <a:cubicBezTo>
                      <a:pt x="65" y="62"/>
                      <a:pt x="65" y="62"/>
                      <a:pt x="65" y="62"/>
                    </a:cubicBezTo>
                    <a:cubicBezTo>
                      <a:pt x="64" y="59"/>
                      <a:pt x="64" y="59"/>
                      <a:pt x="64" y="59"/>
                    </a:cubicBezTo>
                    <a:cubicBezTo>
                      <a:pt x="64" y="51"/>
                      <a:pt x="64" y="51"/>
                      <a:pt x="64" y="51"/>
                    </a:cubicBezTo>
                    <a:cubicBezTo>
                      <a:pt x="62" y="31"/>
                      <a:pt x="62" y="31"/>
                      <a:pt x="62" y="31"/>
                    </a:cubicBezTo>
                    <a:cubicBezTo>
                      <a:pt x="74" y="41"/>
                      <a:pt x="74" y="41"/>
                      <a:pt x="74" y="41"/>
                    </a:cubicBezTo>
                    <a:cubicBezTo>
                      <a:pt x="83" y="49"/>
                      <a:pt x="83" y="49"/>
                      <a:pt x="83" y="49"/>
                    </a:cubicBezTo>
                    <a:cubicBezTo>
                      <a:pt x="85" y="50"/>
                      <a:pt x="87" y="51"/>
                      <a:pt x="89" y="51"/>
                    </a:cubicBezTo>
                    <a:cubicBezTo>
                      <a:pt x="92" y="51"/>
                      <a:pt x="94" y="50"/>
                      <a:pt x="96" y="48"/>
                    </a:cubicBezTo>
                    <a:cubicBezTo>
                      <a:pt x="122" y="24"/>
                      <a:pt x="122" y="24"/>
                      <a:pt x="122" y="24"/>
                    </a:cubicBezTo>
                    <a:cubicBezTo>
                      <a:pt x="126" y="20"/>
                      <a:pt x="126" y="14"/>
                      <a:pt x="122" y="11"/>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23"/>
              <p:cNvSpPr>
                <a:spLocks/>
              </p:cNvSpPr>
              <p:nvPr/>
            </p:nvSpPr>
            <p:spPr bwMode="auto">
              <a:xfrm>
                <a:off x="4461" y="1657"/>
                <a:ext cx="79" cy="90"/>
              </a:xfrm>
              <a:custGeom>
                <a:avLst/>
                <a:gdLst>
                  <a:gd name="T0" fmla="*/ 25 w 49"/>
                  <a:gd name="T1" fmla="*/ 0 h 49"/>
                  <a:gd name="T2" fmla="*/ 49 w 49"/>
                  <a:gd name="T3" fmla="*/ 24 h 49"/>
                  <a:gd name="T4" fmla="*/ 24 w 49"/>
                  <a:gd name="T5" fmla="*/ 49 h 49"/>
                  <a:gd name="T6" fmla="*/ 0 w 49"/>
                  <a:gd name="T7" fmla="*/ 24 h 49"/>
                  <a:gd name="T8" fmla="*/ 25 w 49"/>
                  <a:gd name="T9" fmla="*/ 0 h 49"/>
                </a:gdLst>
                <a:ahLst/>
                <a:cxnLst>
                  <a:cxn ang="0">
                    <a:pos x="T0" y="T1"/>
                  </a:cxn>
                  <a:cxn ang="0">
                    <a:pos x="T2" y="T3"/>
                  </a:cxn>
                  <a:cxn ang="0">
                    <a:pos x="T4" y="T5"/>
                  </a:cxn>
                  <a:cxn ang="0">
                    <a:pos x="T6" y="T7"/>
                  </a:cxn>
                  <a:cxn ang="0">
                    <a:pos x="T8" y="T9"/>
                  </a:cxn>
                </a:cxnLst>
                <a:rect l="0" t="0" r="r" b="b"/>
                <a:pathLst>
                  <a:path w="49" h="49">
                    <a:moveTo>
                      <a:pt x="25" y="0"/>
                    </a:moveTo>
                    <a:cubicBezTo>
                      <a:pt x="38" y="0"/>
                      <a:pt x="49" y="11"/>
                      <a:pt x="49" y="24"/>
                    </a:cubicBezTo>
                    <a:cubicBezTo>
                      <a:pt x="49" y="38"/>
                      <a:pt x="38" y="49"/>
                      <a:pt x="24" y="49"/>
                    </a:cubicBezTo>
                    <a:cubicBezTo>
                      <a:pt x="11" y="48"/>
                      <a:pt x="0" y="37"/>
                      <a:pt x="0" y="24"/>
                    </a:cubicBezTo>
                    <a:cubicBezTo>
                      <a:pt x="0" y="11"/>
                      <a:pt x="11" y="0"/>
                      <a:pt x="25"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24"/>
              <p:cNvSpPr>
                <a:spLocks/>
              </p:cNvSpPr>
              <p:nvPr/>
            </p:nvSpPr>
            <p:spPr bwMode="auto">
              <a:xfrm>
                <a:off x="4545" y="1632"/>
                <a:ext cx="244" cy="12"/>
              </a:xfrm>
              <a:custGeom>
                <a:avLst/>
                <a:gdLst>
                  <a:gd name="T0" fmla="*/ 146 w 150"/>
                  <a:gd name="T1" fmla="*/ 7 h 7"/>
                  <a:gd name="T2" fmla="*/ 4 w 150"/>
                  <a:gd name="T3" fmla="*/ 7 h 7"/>
                  <a:gd name="T4" fmla="*/ 0 w 150"/>
                  <a:gd name="T5" fmla="*/ 4 h 7"/>
                  <a:gd name="T6" fmla="*/ 4 w 150"/>
                  <a:gd name="T7" fmla="*/ 0 h 7"/>
                  <a:gd name="T8" fmla="*/ 146 w 150"/>
                  <a:gd name="T9" fmla="*/ 0 h 7"/>
                  <a:gd name="T10" fmla="*/ 150 w 150"/>
                  <a:gd name="T11" fmla="*/ 4 h 7"/>
                  <a:gd name="T12" fmla="*/ 146 w 150"/>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150" h="7">
                    <a:moveTo>
                      <a:pt x="146" y="7"/>
                    </a:moveTo>
                    <a:cubicBezTo>
                      <a:pt x="4" y="7"/>
                      <a:pt x="4" y="7"/>
                      <a:pt x="4" y="7"/>
                    </a:cubicBezTo>
                    <a:cubicBezTo>
                      <a:pt x="2" y="7"/>
                      <a:pt x="0" y="6"/>
                      <a:pt x="0" y="4"/>
                    </a:cubicBezTo>
                    <a:cubicBezTo>
                      <a:pt x="0" y="1"/>
                      <a:pt x="2" y="0"/>
                      <a:pt x="4" y="0"/>
                    </a:cubicBezTo>
                    <a:cubicBezTo>
                      <a:pt x="146" y="0"/>
                      <a:pt x="146" y="0"/>
                      <a:pt x="146" y="0"/>
                    </a:cubicBezTo>
                    <a:cubicBezTo>
                      <a:pt x="148" y="0"/>
                      <a:pt x="150" y="1"/>
                      <a:pt x="150" y="4"/>
                    </a:cubicBezTo>
                    <a:cubicBezTo>
                      <a:pt x="150" y="6"/>
                      <a:pt x="148" y="7"/>
                      <a:pt x="146" y="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25"/>
              <p:cNvSpPr>
                <a:spLocks/>
              </p:cNvSpPr>
              <p:nvPr/>
            </p:nvSpPr>
            <p:spPr bwMode="auto">
              <a:xfrm>
                <a:off x="4569" y="1672"/>
                <a:ext cx="220" cy="13"/>
              </a:xfrm>
              <a:custGeom>
                <a:avLst/>
                <a:gdLst>
                  <a:gd name="T0" fmla="*/ 131 w 135"/>
                  <a:gd name="T1" fmla="*/ 7 h 7"/>
                  <a:gd name="T2" fmla="*/ 3 w 135"/>
                  <a:gd name="T3" fmla="*/ 7 h 7"/>
                  <a:gd name="T4" fmla="*/ 0 w 135"/>
                  <a:gd name="T5" fmla="*/ 3 h 7"/>
                  <a:gd name="T6" fmla="*/ 3 w 135"/>
                  <a:gd name="T7" fmla="*/ 0 h 7"/>
                  <a:gd name="T8" fmla="*/ 131 w 135"/>
                  <a:gd name="T9" fmla="*/ 0 h 7"/>
                  <a:gd name="T10" fmla="*/ 135 w 135"/>
                  <a:gd name="T11" fmla="*/ 3 h 7"/>
                  <a:gd name="T12" fmla="*/ 131 w 135"/>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135" h="7">
                    <a:moveTo>
                      <a:pt x="131" y="7"/>
                    </a:moveTo>
                    <a:cubicBezTo>
                      <a:pt x="3" y="7"/>
                      <a:pt x="3" y="7"/>
                      <a:pt x="3" y="7"/>
                    </a:cubicBezTo>
                    <a:cubicBezTo>
                      <a:pt x="1" y="7"/>
                      <a:pt x="0" y="5"/>
                      <a:pt x="0" y="3"/>
                    </a:cubicBezTo>
                    <a:cubicBezTo>
                      <a:pt x="0" y="1"/>
                      <a:pt x="1" y="0"/>
                      <a:pt x="3" y="0"/>
                    </a:cubicBezTo>
                    <a:cubicBezTo>
                      <a:pt x="131" y="0"/>
                      <a:pt x="131" y="0"/>
                      <a:pt x="131" y="0"/>
                    </a:cubicBezTo>
                    <a:cubicBezTo>
                      <a:pt x="133" y="0"/>
                      <a:pt x="135" y="1"/>
                      <a:pt x="135" y="3"/>
                    </a:cubicBezTo>
                    <a:cubicBezTo>
                      <a:pt x="135" y="5"/>
                      <a:pt x="133" y="7"/>
                      <a:pt x="131" y="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26"/>
              <p:cNvSpPr>
                <a:spLocks/>
              </p:cNvSpPr>
              <p:nvPr/>
            </p:nvSpPr>
            <p:spPr bwMode="auto">
              <a:xfrm>
                <a:off x="4556" y="1711"/>
                <a:ext cx="233" cy="13"/>
              </a:xfrm>
              <a:custGeom>
                <a:avLst/>
                <a:gdLst>
                  <a:gd name="T0" fmla="*/ 139 w 143"/>
                  <a:gd name="T1" fmla="*/ 7 h 7"/>
                  <a:gd name="T2" fmla="*/ 3 w 143"/>
                  <a:gd name="T3" fmla="*/ 7 h 7"/>
                  <a:gd name="T4" fmla="*/ 0 w 143"/>
                  <a:gd name="T5" fmla="*/ 4 h 7"/>
                  <a:gd name="T6" fmla="*/ 3 w 143"/>
                  <a:gd name="T7" fmla="*/ 0 h 7"/>
                  <a:gd name="T8" fmla="*/ 139 w 143"/>
                  <a:gd name="T9" fmla="*/ 0 h 7"/>
                  <a:gd name="T10" fmla="*/ 143 w 143"/>
                  <a:gd name="T11" fmla="*/ 4 h 7"/>
                  <a:gd name="T12" fmla="*/ 139 w 143"/>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143" h="7">
                    <a:moveTo>
                      <a:pt x="139" y="7"/>
                    </a:moveTo>
                    <a:cubicBezTo>
                      <a:pt x="3" y="7"/>
                      <a:pt x="3" y="7"/>
                      <a:pt x="3" y="7"/>
                    </a:cubicBezTo>
                    <a:cubicBezTo>
                      <a:pt x="1" y="7"/>
                      <a:pt x="0" y="6"/>
                      <a:pt x="0" y="4"/>
                    </a:cubicBezTo>
                    <a:cubicBezTo>
                      <a:pt x="0" y="2"/>
                      <a:pt x="1" y="0"/>
                      <a:pt x="3" y="0"/>
                    </a:cubicBezTo>
                    <a:cubicBezTo>
                      <a:pt x="139" y="0"/>
                      <a:pt x="139" y="0"/>
                      <a:pt x="139" y="0"/>
                    </a:cubicBezTo>
                    <a:cubicBezTo>
                      <a:pt x="141" y="0"/>
                      <a:pt x="143" y="2"/>
                      <a:pt x="143" y="4"/>
                    </a:cubicBezTo>
                    <a:cubicBezTo>
                      <a:pt x="143" y="6"/>
                      <a:pt x="141" y="7"/>
                      <a:pt x="139" y="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27"/>
              <p:cNvSpPr>
                <a:spLocks/>
              </p:cNvSpPr>
              <p:nvPr/>
            </p:nvSpPr>
            <p:spPr bwMode="auto">
              <a:xfrm>
                <a:off x="4545" y="1749"/>
                <a:ext cx="244" cy="15"/>
              </a:xfrm>
              <a:custGeom>
                <a:avLst/>
                <a:gdLst>
                  <a:gd name="T0" fmla="*/ 146 w 150"/>
                  <a:gd name="T1" fmla="*/ 8 h 8"/>
                  <a:gd name="T2" fmla="*/ 4 w 150"/>
                  <a:gd name="T3" fmla="*/ 8 h 8"/>
                  <a:gd name="T4" fmla="*/ 0 w 150"/>
                  <a:gd name="T5" fmla="*/ 4 h 8"/>
                  <a:gd name="T6" fmla="*/ 4 w 150"/>
                  <a:gd name="T7" fmla="*/ 0 h 8"/>
                  <a:gd name="T8" fmla="*/ 146 w 150"/>
                  <a:gd name="T9" fmla="*/ 0 h 8"/>
                  <a:gd name="T10" fmla="*/ 150 w 150"/>
                  <a:gd name="T11" fmla="*/ 4 h 8"/>
                  <a:gd name="T12" fmla="*/ 146 w 150"/>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50" h="8">
                    <a:moveTo>
                      <a:pt x="146" y="8"/>
                    </a:moveTo>
                    <a:cubicBezTo>
                      <a:pt x="4" y="8"/>
                      <a:pt x="4" y="8"/>
                      <a:pt x="4" y="8"/>
                    </a:cubicBezTo>
                    <a:cubicBezTo>
                      <a:pt x="2" y="8"/>
                      <a:pt x="0" y="6"/>
                      <a:pt x="0" y="4"/>
                    </a:cubicBezTo>
                    <a:cubicBezTo>
                      <a:pt x="0" y="2"/>
                      <a:pt x="2" y="0"/>
                      <a:pt x="4" y="0"/>
                    </a:cubicBezTo>
                    <a:cubicBezTo>
                      <a:pt x="146" y="0"/>
                      <a:pt x="146" y="0"/>
                      <a:pt x="146" y="0"/>
                    </a:cubicBezTo>
                    <a:cubicBezTo>
                      <a:pt x="148" y="0"/>
                      <a:pt x="150" y="2"/>
                      <a:pt x="150" y="4"/>
                    </a:cubicBezTo>
                    <a:cubicBezTo>
                      <a:pt x="150" y="6"/>
                      <a:pt x="148" y="8"/>
                      <a:pt x="146" y="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28"/>
              <p:cNvSpPr>
                <a:spLocks/>
              </p:cNvSpPr>
              <p:nvPr/>
            </p:nvSpPr>
            <p:spPr bwMode="auto">
              <a:xfrm>
                <a:off x="4667" y="1788"/>
                <a:ext cx="117" cy="15"/>
              </a:xfrm>
              <a:custGeom>
                <a:avLst/>
                <a:gdLst>
                  <a:gd name="T0" fmla="*/ 68 w 72"/>
                  <a:gd name="T1" fmla="*/ 8 h 8"/>
                  <a:gd name="T2" fmla="*/ 3 w 72"/>
                  <a:gd name="T3" fmla="*/ 8 h 8"/>
                  <a:gd name="T4" fmla="*/ 0 w 72"/>
                  <a:gd name="T5" fmla="*/ 4 h 8"/>
                  <a:gd name="T6" fmla="*/ 3 w 72"/>
                  <a:gd name="T7" fmla="*/ 0 h 8"/>
                  <a:gd name="T8" fmla="*/ 68 w 72"/>
                  <a:gd name="T9" fmla="*/ 0 h 8"/>
                  <a:gd name="T10" fmla="*/ 72 w 72"/>
                  <a:gd name="T11" fmla="*/ 4 h 8"/>
                  <a:gd name="T12" fmla="*/ 68 w 7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72" h="8">
                    <a:moveTo>
                      <a:pt x="68" y="8"/>
                    </a:moveTo>
                    <a:cubicBezTo>
                      <a:pt x="3" y="8"/>
                      <a:pt x="3" y="8"/>
                      <a:pt x="3" y="8"/>
                    </a:cubicBezTo>
                    <a:cubicBezTo>
                      <a:pt x="1" y="8"/>
                      <a:pt x="0" y="6"/>
                      <a:pt x="0" y="4"/>
                    </a:cubicBezTo>
                    <a:cubicBezTo>
                      <a:pt x="0" y="2"/>
                      <a:pt x="1" y="0"/>
                      <a:pt x="3" y="0"/>
                    </a:cubicBezTo>
                    <a:cubicBezTo>
                      <a:pt x="68" y="0"/>
                      <a:pt x="68" y="0"/>
                      <a:pt x="68" y="0"/>
                    </a:cubicBezTo>
                    <a:cubicBezTo>
                      <a:pt x="70" y="0"/>
                      <a:pt x="72" y="2"/>
                      <a:pt x="72" y="4"/>
                    </a:cubicBezTo>
                    <a:cubicBezTo>
                      <a:pt x="72" y="6"/>
                      <a:pt x="70" y="8"/>
                      <a:pt x="68" y="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29"/>
              <p:cNvSpPr>
                <a:spLocks/>
              </p:cNvSpPr>
              <p:nvPr/>
            </p:nvSpPr>
            <p:spPr bwMode="auto">
              <a:xfrm>
                <a:off x="4461" y="1578"/>
                <a:ext cx="391" cy="13"/>
              </a:xfrm>
              <a:custGeom>
                <a:avLst/>
                <a:gdLst>
                  <a:gd name="T0" fmla="*/ 238 w 241"/>
                  <a:gd name="T1" fmla="*/ 7 h 7"/>
                  <a:gd name="T2" fmla="*/ 4 w 241"/>
                  <a:gd name="T3" fmla="*/ 7 h 7"/>
                  <a:gd name="T4" fmla="*/ 0 w 241"/>
                  <a:gd name="T5" fmla="*/ 3 h 7"/>
                  <a:gd name="T6" fmla="*/ 4 w 241"/>
                  <a:gd name="T7" fmla="*/ 0 h 7"/>
                  <a:gd name="T8" fmla="*/ 238 w 241"/>
                  <a:gd name="T9" fmla="*/ 0 h 7"/>
                  <a:gd name="T10" fmla="*/ 241 w 241"/>
                  <a:gd name="T11" fmla="*/ 3 h 7"/>
                  <a:gd name="T12" fmla="*/ 238 w 241"/>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241" h="7">
                    <a:moveTo>
                      <a:pt x="238" y="7"/>
                    </a:moveTo>
                    <a:cubicBezTo>
                      <a:pt x="4" y="7"/>
                      <a:pt x="4" y="7"/>
                      <a:pt x="4" y="7"/>
                    </a:cubicBezTo>
                    <a:cubicBezTo>
                      <a:pt x="2" y="7"/>
                      <a:pt x="0" y="5"/>
                      <a:pt x="0" y="3"/>
                    </a:cubicBezTo>
                    <a:cubicBezTo>
                      <a:pt x="0" y="1"/>
                      <a:pt x="2" y="0"/>
                      <a:pt x="4" y="0"/>
                    </a:cubicBezTo>
                    <a:cubicBezTo>
                      <a:pt x="238" y="0"/>
                      <a:pt x="238" y="0"/>
                      <a:pt x="238" y="0"/>
                    </a:cubicBezTo>
                    <a:cubicBezTo>
                      <a:pt x="240" y="0"/>
                      <a:pt x="241" y="1"/>
                      <a:pt x="241" y="3"/>
                    </a:cubicBezTo>
                    <a:cubicBezTo>
                      <a:pt x="241" y="5"/>
                      <a:pt x="240" y="7"/>
                      <a:pt x="238" y="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30"/>
              <p:cNvSpPr>
                <a:spLocks/>
              </p:cNvSpPr>
              <p:nvPr/>
            </p:nvSpPr>
            <p:spPr bwMode="auto">
              <a:xfrm>
                <a:off x="4656" y="1907"/>
                <a:ext cx="94" cy="103"/>
              </a:xfrm>
              <a:custGeom>
                <a:avLst/>
                <a:gdLst>
                  <a:gd name="T0" fmla="*/ 28 w 58"/>
                  <a:gd name="T1" fmla="*/ 56 h 56"/>
                  <a:gd name="T2" fmla="*/ 57 w 58"/>
                  <a:gd name="T3" fmla="*/ 27 h 56"/>
                  <a:gd name="T4" fmla="*/ 29 w 58"/>
                  <a:gd name="T5" fmla="*/ 0 h 56"/>
                  <a:gd name="T6" fmla="*/ 0 w 58"/>
                  <a:gd name="T7" fmla="*/ 28 h 56"/>
                  <a:gd name="T8" fmla="*/ 28 w 58"/>
                  <a:gd name="T9" fmla="*/ 56 h 56"/>
                </a:gdLst>
                <a:ahLst/>
                <a:cxnLst>
                  <a:cxn ang="0">
                    <a:pos x="T0" y="T1"/>
                  </a:cxn>
                  <a:cxn ang="0">
                    <a:pos x="T2" y="T3"/>
                  </a:cxn>
                  <a:cxn ang="0">
                    <a:pos x="T4" y="T5"/>
                  </a:cxn>
                  <a:cxn ang="0">
                    <a:pos x="T6" y="T7"/>
                  </a:cxn>
                  <a:cxn ang="0">
                    <a:pos x="T8" y="T9"/>
                  </a:cxn>
                </a:cxnLst>
                <a:rect l="0" t="0" r="r" b="b"/>
                <a:pathLst>
                  <a:path w="58" h="56">
                    <a:moveTo>
                      <a:pt x="28" y="56"/>
                    </a:moveTo>
                    <a:cubicBezTo>
                      <a:pt x="44" y="56"/>
                      <a:pt x="58" y="44"/>
                      <a:pt x="57" y="27"/>
                    </a:cubicBezTo>
                    <a:cubicBezTo>
                      <a:pt x="57" y="12"/>
                      <a:pt x="44" y="0"/>
                      <a:pt x="29" y="0"/>
                    </a:cubicBezTo>
                    <a:cubicBezTo>
                      <a:pt x="13" y="0"/>
                      <a:pt x="1" y="12"/>
                      <a:pt x="0" y="28"/>
                    </a:cubicBezTo>
                    <a:cubicBezTo>
                      <a:pt x="0" y="43"/>
                      <a:pt x="12" y="56"/>
                      <a:pt x="28" y="56"/>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31"/>
              <p:cNvSpPr>
                <a:spLocks/>
              </p:cNvSpPr>
              <p:nvPr/>
            </p:nvSpPr>
            <p:spPr bwMode="auto">
              <a:xfrm>
                <a:off x="4826" y="1907"/>
                <a:ext cx="94" cy="103"/>
              </a:xfrm>
              <a:custGeom>
                <a:avLst/>
                <a:gdLst>
                  <a:gd name="T0" fmla="*/ 28 w 58"/>
                  <a:gd name="T1" fmla="*/ 56 h 56"/>
                  <a:gd name="T2" fmla="*/ 58 w 58"/>
                  <a:gd name="T3" fmla="*/ 27 h 56"/>
                  <a:gd name="T4" fmla="*/ 29 w 58"/>
                  <a:gd name="T5" fmla="*/ 0 h 56"/>
                  <a:gd name="T6" fmla="*/ 1 w 58"/>
                  <a:gd name="T7" fmla="*/ 28 h 56"/>
                  <a:gd name="T8" fmla="*/ 28 w 58"/>
                  <a:gd name="T9" fmla="*/ 56 h 56"/>
                </a:gdLst>
                <a:ahLst/>
                <a:cxnLst>
                  <a:cxn ang="0">
                    <a:pos x="T0" y="T1"/>
                  </a:cxn>
                  <a:cxn ang="0">
                    <a:pos x="T2" y="T3"/>
                  </a:cxn>
                  <a:cxn ang="0">
                    <a:pos x="T4" y="T5"/>
                  </a:cxn>
                  <a:cxn ang="0">
                    <a:pos x="T6" y="T7"/>
                  </a:cxn>
                  <a:cxn ang="0">
                    <a:pos x="T8" y="T9"/>
                  </a:cxn>
                </a:cxnLst>
                <a:rect l="0" t="0" r="r" b="b"/>
                <a:pathLst>
                  <a:path w="58" h="56">
                    <a:moveTo>
                      <a:pt x="28" y="56"/>
                    </a:moveTo>
                    <a:cubicBezTo>
                      <a:pt x="45" y="56"/>
                      <a:pt x="58" y="44"/>
                      <a:pt x="58" y="27"/>
                    </a:cubicBezTo>
                    <a:cubicBezTo>
                      <a:pt x="57" y="12"/>
                      <a:pt x="45" y="0"/>
                      <a:pt x="29" y="0"/>
                    </a:cubicBezTo>
                    <a:cubicBezTo>
                      <a:pt x="14" y="0"/>
                      <a:pt x="1" y="12"/>
                      <a:pt x="1" y="28"/>
                    </a:cubicBezTo>
                    <a:cubicBezTo>
                      <a:pt x="0" y="43"/>
                      <a:pt x="13" y="56"/>
                      <a:pt x="28" y="56"/>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32"/>
              <p:cNvSpPr>
                <a:spLocks/>
              </p:cNvSpPr>
              <p:nvPr/>
            </p:nvSpPr>
            <p:spPr bwMode="auto">
              <a:xfrm>
                <a:off x="4997" y="1907"/>
                <a:ext cx="94" cy="103"/>
              </a:xfrm>
              <a:custGeom>
                <a:avLst/>
                <a:gdLst>
                  <a:gd name="T0" fmla="*/ 28 w 58"/>
                  <a:gd name="T1" fmla="*/ 56 h 56"/>
                  <a:gd name="T2" fmla="*/ 58 w 58"/>
                  <a:gd name="T3" fmla="*/ 27 h 56"/>
                  <a:gd name="T4" fmla="*/ 29 w 58"/>
                  <a:gd name="T5" fmla="*/ 0 h 56"/>
                  <a:gd name="T6" fmla="*/ 1 w 58"/>
                  <a:gd name="T7" fmla="*/ 28 h 56"/>
                  <a:gd name="T8" fmla="*/ 28 w 58"/>
                  <a:gd name="T9" fmla="*/ 56 h 56"/>
                </a:gdLst>
                <a:ahLst/>
                <a:cxnLst>
                  <a:cxn ang="0">
                    <a:pos x="T0" y="T1"/>
                  </a:cxn>
                  <a:cxn ang="0">
                    <a:pos x="T2" y="T3"/>
                  </a:cxn>
                  <a:cxn ang="0">
                    <a:pos x="T4" y="T5"/>
                  </a:cxn>
                  <a:cxn ang="0">
                    <a:pos x="T6" y="T7"/>
                  </a:cxn>
                  <a:cxn ang="0">
                    <a:pos x="T8" y="T9"/>
                  </a:cxn>
                </a:cxnLst>
                <a:rect l="0" t="0" r="r" b="b"/>
                <a:pathLst>
                  <a:path w="58" h="56">
                    <a:moveTo>
                      <a:pt x="28" y="56"/>
                    </a:moveTo>
                    <a:cubicBezTo>
                      <a:pt x="45" y="56"/>
                      <a:pt x="58" y="44"/>
                      <a:pt x="58" y="27"/>
                    </a:cubicBezTo>
                    <a:cubicBezTo>
                      <a:pt x="57" y="12"/>
                      <a:pt x="45" y="0"/>
                      <a:pt x="29" y="0"/>
                    </a:cubicBezTo>
                    <a:cubicBezTo>
                      <a:pt x="14" y="0"/>
                      <a:pt x="1" y="12"/>
                      <a:pt x="1" y="28"/>
                    </a:cubicBezTo>
                    <a:cubicBezTo>
                      <a:pt x="0" y="43"/>
                      <a:pt x="13" y="56"/>
                      <a:pt x="28" y="56"/>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33"/>
              <p:cNvSpPr>
                <a:spLocks/>
              </p:cNvSpPr>
              <p:nvPr/>
            </p:nvSpPr>
            <p:spPr bwMode="auto">
              <a:xfrm>
                <a:off x="4584" y="2031"/>
                <a:ext cx="586" cy="106"/>
              </a:xfrm>
              <a:custGeom>
                <a:avLst/>
                <a:gdLst>
                  <a:gd name="T0" fmla="*/ 357 w 361"/>
                  <a:gd name="T1" fmla="*/ 49 h 58"/>
                  <a:gd name="T2" fmla="*/ 324 w 361"/>
                  <a:gd name="T3" fmla="*/ 49 h 58"/>
                  <a:gd name="T4" fmla="*/ 324 w 361"/>
                  <a:gd name="T5" fmla="*/ 29 h 58"/>
                  <a:gd name="T6" fmla="*/ 324 w 361"/>
                  <a:gd name="T7" fmla="*/ 26 h 58"/>
                  <a:gd name="T8" fmla="*/ 295 w 361"/>
                  <a:gd name="T9" fmla="*/ 0 h 58"/>
                  <a:gd name="T10" fmla="*/ 293 w 361"/>
                  <a:gd name="T11" fmla="*/ 0 h 58"/>
                  <a:gd name="T12" fmla="*/ 274 w 361"/>
                  <a:gd name="T13" fmla="*/ 0 h 58"/>
                  <a:gd name="T14" fmla="*/ 271 w 361"/>
                  <a:gd name="T15" fmla="*/ 0 h 58"/>
                  <a:gd name="T16" fmla="*/ 243 w 361"/>
                  <a:gd name="T17" fmla="*/ 26 h 58"/>
                  <a:gd name="T18" fmla="*/ 243 w 361"/>
                  <a:gd name="T19" fmla="*/ 29 h 58"/>
                  <a:gd name="T20" fmla="*/ 243 w 361"/>
                  <a:gd name="T21" fmla="*/ 49 h 58"/>
                  <a:gd name="T22" fmla="*/ 219 w 361"/>
                  <a:gd name="T23" fmla="*/ 49 h 58"/>
                  <a:gd name="T24" fmla="*/ 219 w 361"/>
                  <a:gd name="T25" fmla="*/ 29 h 58"/>
                  <a:gd name="T26" fmla="*/ 219 w 361"/>
                  <a:gd name="T27" fmla="*/ 26 h 58"/>
                  <a:gd name="T28" fmla="*/ 190 w 361"/>
                  <a:gd name="T29" fmla="*/ 0 h 58"/>
                  <a:gd name="T30" fmla="*/ 188 w 361"/>
                  <a:gd name="T31" fmla="*/ 0 h 58"/>
                  <a:gd name="T32" fmla="*/ 168 w 361"/>
                  <a:gd name="T33" fmla="*/ 0 h 58"/>
                  <a:gd name="T34" fmla="*/ 166 w 361"/>
                  <a:gd name="T35" fmla="*/ 0 h 58"/>
                  <a:gd name="T36" fmla="*/ 138 w 361"/>
                  <a:gd name="T37" fmla="*/ 26 h 58"/>
                  <a:gd name="T38" fmla="*/ 137 w 361"/>
                  <a:gd name="T39" fmla="*/ 29 h 58"/>
                  <a:gd name="T40" fmla="*/ 137 w 361"/>
                  <a:gd name="T41" fmla="*/ 49 h 58"/>
                  <a:gd name="T42" fmla="*/ 114 w 361"/>
                  <a:gd name="T43" fmla="*/ 49 h 58"/>
                  <a:gd name="T44" fmla="*/ 114 w 361"/>
                  <a:gd name="T45" fmla="*/ 29 h 58"/>
                  <a:gd name="T46" fmla="*/ 113 w 361"/>
                  <a:gd name="T47" fmla="*/ 26 h 58"/>
                  <a:gd name="T48" fmla="*/ 85 w 361"/>
                  <a:gd name="T49" fmla="*/ 0 h 58"/>
                  <a:gd name="T50" fmla="*/ 83 w 361"/>
                  <a:gd name="T51" fmla="*/ 0 h 58"/>
                  <a:gd name="T52" fmla="*/ 63 w 361"/>
                  <a:gd name="T53" fmla="*/ 0 h 58"/>
                  <a:gd name="T54" fmla="*/ 61 w 361"/>
                  <a:gd name="T55" fmla="*/ 0 h 58"/>
                  <a:gd name="T56" fmla="*/ 32 w 361"/>
                  <a:gd name="T57" fmla="*/ 26 h 58"/>
                  <a:gd name="T58" fmla="*/ 32 w 361"/>
                  <a:gd name="T59" fmla="*/ 29 h 58"/>
                  <a:gd name="T60" fmla="*/ 32 w 361"/>
                  <a:gd name="T61" fmla="*/ 49 h 58"/>
                  <a:gd name="T62" fmla="*/ 5 w 361"/>
                  <a:gd name="T63" fmla="*/ 49 h 58"/>
                  <a:gd name="T64" fmla="*/ 0 w 361"/>
                  <a:gd name="T65" fmla="*/ 54 h 58"/>
                  <a:gd name="T66" fmla="*/ 5 w 361"/>
                  <a:gd name="T67" fmla="*/ 58 h 58"/>
                  <a:gd name="T68" fmla="*/ 357 w 361"/>
                  <a:gd name="T69" fmla="*/ 58 h 58"/>
                  <a:gd name="T70" fmla="*/ 361 w 361"/>
                  <a:gd name="T71" fmla="*/ 54 h 58"/>
                  <a:gd name="T72" fmla="*/ 357 w 361"/>
                  <a:gd name="T73" fmla="*/ 4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1" h="58">
                    <a:moveTo>
                      <a:pt x="357" y="49"/>
                    </a:moveTo>
                    <a:cubicBezTo>
                      <a:pt x="324" y="49"/>
                      <a:pt x="324" y="49"/>
                      <a:pt x="324" y="49"/>
                    </a:cubicBezTo>
                    <a:cubicBezTo>
                      <a:pt x="324" y="29"/>
                      <a:pt x="324" y="29"/>
                      <a:pt x="324" y="29"/>
                    </a:cubicBezTo>
                    <a:cubicBezTo>
                      <a:pt x="324" y="28"/>
                      <a:pt x="324" y="27"/>
                      <a:pt x="324" y="26"/>
                    </a:cubicBezTo>
                    <a:cubicBezTo>
                      <a:pt x="322" y="11"/>
                      <a:pt x="310" y="0"/>
                      <a:pt x="295" y="0"/>
                    </a:cubicBezTo>
                    <a:cubicBezTo>
                      <a:pt x="293" y="0"/>
                      <a:pt x="293" y="0"/>
                      <a:pt x="293" y="0"/>
                    </a:cubicBezTo>
                    <a:cubicBezTo>
                      <a:pt x="274" y="0"/>
                      <a:pt x="274" y="0"/>
                      <a:pt x="274" y="0"/>
                    </a:cubicBezTo>
                    <a:cubicBezTo>
                      <a:pt x="271" y="0"/>
                      <a:pt x="271" y="0"/>
                      <a:pt x="271" y="0"/>
                    </a:cubicBezTo>
                    <a:cubicBezTo>
                      <a:pt x="256" y="0"/>
                      <a:pt x="244" y="11"/>
                      <a:pt x="243" y="26"/>
                    </a:cubicBezTo>
                    <a:cubicBezTo>
                      <a:pt x="243" y="27"/>
                      <a:pt x="243" y="28"/>
                      <a:pt x="243" y="29"/>
                    </a:cubicBezTo>
                    <a:cubicBezTo>
                      <a:pt x="243" y="49"/>
                      <a:pt x="243" y="49"/>
                      <a:pt x="243" y="49"/>
                    </a:cubicBezTo>
                    <a:cubicBezTo>
                      <a:pt x="219" y="49"/>
                      <a:pt x="219" y="49"/>
                      <a:pt x="219" y="49"/>
                    </a:cubicBezTo>
                    <a:cubicBezTo>
                      <a:pt x="219" y="29"/>
                      <a:pt x="219" y="29"/>
                      <a:pt x="219" y="29"/>
                    </a:cubicBezTo>
                    <a:cubicBezTo>
                      <a:pt x="219" y="28"/>
                      <a:pt x="219" y="27"/>
                      <a:pt x="219" y="26"/>
                    </a:cubicBezTo>
                    <a:cubicBezTo>
                      <a:pt x="217" y="11"/>
                      <a:pt x="205" y="0"/>
                      <a:pt x="190" y="0"/>
                    </a:cubicBezTo>
                    <a:cubicBezTo>
                      <a:pt x="188" y="0"/>
                      <a:pt x="188" y="0"/>
                      <a:pt x="188" y="0"/>
                    </a:cubicBezTo>
                    <a:cubicBezTo>
                      <a:pt x="168" y="0"/>
                      <a:pt x="168" y="0"/>
                      <a:pt x="168" y="0"/>
                    </a:cubicBezTo>
                    <a:cubicBezTo>
                      <a:pt x="166" y="0"/>
                      <a:pt x="166" y="0"/>
                      <a:pt x="166" y="0"/>
                    </a:cubicBezTo>
                    <a:cubicBezTo>
                      <a:pt x="151" y="0"/>
                      <a:pt x="139" y="11"/>
                      <a:pt x="138" y="26"/>
                    </a:cubicBezTo>
                    <a:cubicBezTo>
                      <a:pt x="137" y="27"/>
                      <a:pt x="137" y="28"/>
                      <a:pt x="137" y="29"/>
                    </a:cubicBezTo>
                    <a:cubicBezTo>
                      <a:pt x="137" y="49"/>
                      <a:pt x="137" y="49"/>
                      <a:pt x="137" y="49"/>
                    </a:cubicBezTo>
                    <a:cubicBezTo>
                      <a:pt x="114" y="49"/>
                      <a:pt x="114" y="49"/>
                      <a:pt x="114" y="49"/>
                    </a:cubicBezTo>
                    <a:cubicBezTo>
                      <a:pt x="114" y="29"/>
                      <a:pt x="114" y="29"/>
                      <a:pt x="114" y="29"/>
                    </a:cubicBezTo>
                    <a:cubicBezTo>
                      <a:pt x="114" y="28"/>
                      <a:pt x="114" y="27"/>
                      <a:pt x="113" y="26"/>
                    </a:cubicBezTo>
                    <a:cubicBezTo>
                      <a:pt x="112" y="11"/>
                      <a:pt x="100" y="0"/>
                      <a:pt x="85" y="0"/>
                    </a:cubicBezTo>
                    <a:cubicBezTo>
                      <a:pt x="83" y="0"/>
                      <a:pt x="83" y="0"/>
                      <a:pt x="83" y="0"/>
                    </a:cubicBezTo>
                    <a:cubicBezTo>
                      <a:pt x="63" y="0"/>
                      <a:pt x="63" y="0"/>
                      <a:pt x="63" y="0"/>
                    </a:cubicBezTo>
                    <a:cubicBezTo>
                      <a:pt x="61" y="0"/>
                      <a:pt x="61" y="0"/>
                      <a:pt x="61" y="0"/>
                    </a:cubicBezTo>
                    <a:cubicBezTo>
                      <a:pt x="46" y="0"/>
                      <a:pt x="34" y="11"/>
                      <a:pt x="32" y="26"/>
                    </a:cubicBezTo>
                    <a:cubicBezTo>
                      <a:pt x="32" y="27"/>
                      <a:pt x="32" y="28"/>
                      <a:pt x="32" y="29"/>
                    </a:cubicBezTo>
                    <a:cubicBezTo>
                      <a:pt x="32" y="49"/>
                      <a:pt x="32" y="49"/>
                      <a:pt x="32" y="49"/>
                    </a:cubicBezTo>
                    <a:cubicBezTo>
                      <a:pt x="5" y="49"/>
                      <a:pt x="5" y="49"/>
                      <a:pt x="5" y="49"/>
                    </a:cubicBezTo>
                    <a:cubicBezTo>
                      <a:pt x="2" y="49"/>
                      <a:pt x="0" y="51"/>
                      <a:pt x="0" y="54"/>
                    </a:cubicBezTo>
                    <a:cubicBezTo>
                      <a:pt x="0" y="56"/>
                      <a:pt x="2" y="58"/>
                      <a:pt x="5" y="58"/>
                    </a:cubicBezTo>
                    <a:cubicBezTo>
                      <a:pt x="357" y="58"/>
                      <a:pt x="357" y="58"/>
                      <a:pt x="357" y="58"/>
                    </a:cubicBezTo>
                    <a:cubicBezTo>
                      <a:pt x="359" y="58"/>
                      <a:pt x="361" y="56"/>
                      <a:pt x="361" y="54"/>
                    </a:cubicBezTo>
                    <a:cubicBezTo>
                      <a:pt x="361" y="51"/>
                      <a:pt x="359" y="49"/>
                      <a:pt x="357" y="49"/>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56" name="TextBox 55"/>
            <p:cNvSpPr txBox="1"/>
            <p:nvPr/>
          </p:nvSpPr>
          <p:spPr>
            <a:xfrm>
              <a:off x="6740377" y="3605966"/>
              <a:ext cx="2504263" cy="769441"/>
            </a:xfrm>
            <a:prstGeom prst="rect">
              <a:avLst/>
            </a:prstGeom>
            <a:noFill/>
          </p:spPr>
          <p:txBody>
            <a:bodyPr wrap="square" rtlCol="0">
              <a:spAutoFit/>
            </a:bodyPr>
            <a:lstStyle/>
            <a:p>
              <a:pPr algn="ctr"/>
              <a:r>
                <a:rPr lang="en-US" sz="2200" b="1" dirty="0" smtClean="0">
                  <a:latin typeface="Arial" panose="020B0604020202020204" pitchFamily="34" charset="0"/>
                  <a:cs typeface="Arial" panose="020B0604020202020204" pitchFamily="34" charset="0"/>
                </a:rPr>
                <a:t>Education &amp; Training System</a:t>
              </a:r>
              <a:endParaRPr lang="en-US" sz="2200" b="1" dirty="0">
                <a:latin typeface="Arial" panose="020B0604020202020204" pitchFamily="34" charset="0"/>
                <a:cs typeface="Arial" panose="020B0604020202020204" pitchFamily="34" charset="0"/>
              </a:endParaRPr>
            </a:p>
          </p:txBody>
        </p:sp>
      </p:grpSp>
      <p:sp>
        <p:nvSpPr>
          <p:cNvPr id="5" name="Oval 4"/>
          <p:cNvSpPr/>
          <p:nvPr/>
        </p:nvSpPr>
        <p:spPr>
          <a:xfrm>
            <a:off x="4376883" y="1550536"/>
            <a:ext cx="3379543" cy="3230172"/>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p:cNvGrpSpPr/>
          <p:nvPr/>
        </p:nvGrpSpPr>
        <p:grpSpPr>
          <a:xfrm rot="20506957">
            <a:off x="1512686" y="3026234"/>
            <a:ext cx="2673172" cy="1543939"/>
            <a:chOff x="1209401" y="1671413"/>
            <a:chExt cx="2866004" cy="1655313"/>
          </a:xfrm>
          <a:solidFill>
            <a:srgbClr val="3CBAEC"/>
          </a:solidFill>
        </p:grpSpPr>
        <p:sp>
          <p:nvSpPr>
            <p:cNvPr id="59" name="Right Arrow 58"/>
            <p:cNvSpPr/>
            <p:nvPr/>
          </p:nvSpPr>
          <p:spPr>
            <a:xfrm>
              <a:off x="1395495" y="1671413"/>
              <a:ext cx="2679910" cy="1655313"/>
            </a:xfrm>
            <a:prstGeom prst="rightArrow">
              <a:avLst>
                <a:gd name="adj1" fmla="val 50000"/>
                <a:gd name="adj2" fmla="val 6981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p:cNvSpPr txBox="1"/>
            <p:nvPr/>
          </p:nvSpPr>
          <p:spPr>
            <a:xfrm>
              <a:off x="1209401" y="2314402"/>
              <a:ext cx="2666398" cy="369332"/>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Political climate</a:t>
              </a:r>
              <a:endParaRPr lang="en-US" dirty="0">
                <a:latin typeface="Arial" panose="020B0604020202020204" pitchFamily="34" charset="0"/>
                <a:cs typeface="Arial" panose="020B0604020202020204" pitchFamily="34" charset="0"/>
              </a:endParaRPr>
            </a:p>
          </p:txBody>
        </p:sp>
      </p:grpSp>
      <p:grpSp>
        <p:nvGrpSpPr>
          <p:cNvPr id="61" name="Group 60"/>
          <p:cNvGrpSpPr/>
          <p:nvPr/>
        </p:nvGrpSpPr>
        <p:grpSpPr>
          <a:xfrm rot="19622836">
            <a:off x="2369660" y="4935844"/>
            <a:ext cx="2599674" cy="1543939"/>
            <a:chOff x="1288201" y="1671412"/>
            <a:chExt cx="2787205" cy="1655313"/>
          </a:xfrm>
          <a:solidFill>
            <a:srgbClr val="3CBAEC"/>
          </a:solidFill>
        </p:grpSpPr>
        <p:sp>
          <p:nvSpPr>
            <p:cNvPr id="62" name="Right Arrow 61"/>
            <p:cNvSpPr/>
            <p:nvPr/>
          </p:nvSpPr>
          <p:spPr>
            <a:xfrm>
              <a:off x="1395496" y="1671412"/>
              <a:ext cx="2679910" cy="1655313"/>
            </a:xfrm>
            <a:prstGeom prst="rightArrow">
              <a:avLst/>
            </a:prstGeom>
            <a:solidFill>
              <a:srgbClr val="0A6F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3" name="TextBox 62"/>
            <p:cNvSpPr txBox="1"/>
            <p:nvPr/>
          </p:nvSpPr>
          <p:spPr>
            <a:xfrm>
              <a:off x="1288201" y="2166879"/>
              <a:ext cx="2666398" cy="646331"/>
            </a:xfrm>
            <a:prstGeom prst="rect">
              <a:avLst/>
            </a:prstGeom>
            <a:noFill/>
          </p:spPr>
          <p:txBody>
            <a:bodyPr wrap="square" rtlCol="0">
              <a:spAutoFit/>
            </a:bodyPr>
            <a:lstStyle/>
            <a:p>
              <a:pPr algn="ctr"/>
              <a:r>
                <a:rPr lang="en-US" dirty="0" smtClean="0">
                  <a:solidFill>
                    <a:schemeClr val="bg1"/>
                  </a:solidFill>
                  <a:latin typeface="Arial" panose="020B0604020202020204" pitchFamily="34" charset="0"/>
                  <a:cs typeface="Arial" panose="020B0604020202020204" pitchFamily="34" charset="0"/>
                </a:rPr>
                <a:t>Demographic </a:t>
              </a:r>
              <a:br>
                <a:rPr lang="en-US" dirty="0" smtClean="0">
                  <a:solidFill>
                    <a:schemeClr val="bg1"/>
                  </a:solidFill>
                  <a:latin typeface="Arial" panose="020B0604020202020204" pitchFamily="34" charset="0"/>
                  <a:cs typeface="Arial" panose="020B0604020202020204" pitchFamily="34" charset="0"/>
                </a:rPr>
              </a:br>
              <a:r>
                <a:rPr lang="en-US" dirty="0" smtClean="0">
                  <a:solidFill>
                    <a:schemeClr val="bg1"/>
                  </a:solidFill>
                  <a:latin typeface="Arial" panose="020B0604020202020204" pitchFamily="34" charset="0"/>
                  <a:cs typeface="Arial" panose="020B0604020202020204" pitchFamily="34" charset="0"/>
                </a:rPr>
                <a:t>changes</a:t>
              </a:r>
              <a:endParaRPr lang="en-US" dirty="0">
                <a:solidFill>
                  <a:schemeClr val="bg1"/>
                </a:solidFill>
                <a:latin typeface="Arial" panose="020B0604020202020204" pitchFamily="34" charset="0"/>
                <a:cs typeface="Arial" panose="020B0604020202020204" pitchFamily="34" charset="0"/>
              </a:endParaRPr>
            </a:p>
          </p:txBody>
        </p:sp>
      </p:grpSp>
      <p:grpSp>
        <p:nvGrpSpPr>
          <p:cNvPr id="30" name="Group 29"/>
          <p:cNvGrpSpPr/>
          <p:nvPr/>
        </p:nvGrpSpPr>
        <p:grpSpPr>
          <a:xfrm rot="371595">
            <a:off x="7761526" y="1924762"/>
            <a:ext cx="2526707" cy="1543939"/>
            <a:chOff x="8460965" y="1412107"/>
            <a:chExt cx="2708974" cy="1655313"/>
          </a:xfrm>
        </p:grpSpPr>
        <p:sp>
          <p:nvSpPr>
            <p:cNvPr id="65" name="Right Arrow 64"/>
            <p:cNvSpPr/>
            <p:nvPr/>
          </p:nvSpPr>
          <p:spPr>
            <a:xfrm rot="9586447">
              <a:off x="8460965" y="1412107"/>
              <a:ext cx="2679910" cy="1655313"/>
            </a:xfrm>
            <a:prstGeom prst="rightArrow">
              <a:avLst/>
            </a:prstGeom>
            <a:solidFill>
              <a:srgbClr val="7ED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rot="20488473">
              <a:off x="8778314" y="1977326"/>
              <a:ext cx="2391625" cy="646331"/>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Economic cycles</a:t>
              </a:r>
              <a:endParaRPr lang="en-US" dirty="0">
                <a:latin typeface="Arial" panose="020B0604020202020204" pitchFamily="34" charset="0"/>
                <a:cs typeface="Arial" panose="020B0604020202020204" pitchFamily="34" charset="0"/>
              </a:endParaRPr>
            </a:p>
            <a:p>
              <a:endParaRPr lang="en-US" dirty="0"/>
            </a:p>
          </p:txBody>
        </p:sp>
      </p:grpSp>
      <p:sp>
        <p:nvSpPr>
          <p:cNvPr id="68" name="Right Arrow 67"/>
          <p:cNvSpPr/>
          <p:nvPr/>
        </p:nvSpPr>
        <p:spPr>
          <a:xfrm rot="12094278">
            <a:off x="7668255" y="3552234"/>
            <a:ext cx="2499599" cy="1543939"/>
          </a:xfrm>
          <a:prstGeom prst="rightArrow">
            <a:avLst>
              <a:gd name="adj1" fmla="val 50000"/>
              <a:gd name="adj2" fmla="val 69810"/>
            </a:avLst>
          </a:prstGeom>
          <a:solidFill>
            <a:srgbClr val="3CBA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rot="1299356">
            <a:off x="8122261" y="4134042"/>
            <a:ext cx="2121556" cy="646331"/>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International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trade &amp; politics</a:t>
            </a:r>
            <a:endParaRPr lang="en-US" dirty="0" smtClean="0"/>
          </a:p>
        </p:txBody>
      </p:sp>
      <p:sp>
        <p:nvSpPr>
          <p:cNvPr id="71" name="Right Arrow 70"/>
          <p:cNvSpPr/>
          <p:nvPr/>
        </p:nvSpPr>
        <p:spPr>
          <a:xfrm rot="13461224">
            <a:off x="6722712" y="4792625"/>
            <a:ext cx="2499598" cy="1543939"/>
          </a:xfrm>
          <a:prstGeom prst="rightArrow">
            <a:avLst/>
          </a:prstGeom>
          <a:solidFill>
            <a:srgbClr val="0A6F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TextBox 24"/>
          <p:cNvSpPr txBox="1"/>
          <p:nvPr/>
        </p:nvSpPr>
        <p:spPr>
          <a:xfrm rot="2616951">
            <a:off x="6412287" y="5291302"/>
            <a:ext cx="3331179" cy="646331"/>
          </a:xfrm>
          <a:prstGeom prst="rect">
            <a:avLst/>
          </a:prstGeom>
          <a:noFill/>
        </p:spPr>
        <p:txBody>
          <a:bodyPr wrap="square" rtlCol="0">
            <a:spAutoFit/>
          </a:bodyPr>
          <a:lstStyle/>
          <a:p>
            <a:pPr algn="ctr"/>
            <a:r>
              <a:rPr lang="en-US" dirty="0" smtClean="0">
                <a:solidFill>
                  <a:schemeClr val="bg1"/>
                </a:solidFill>
                <a:latin typeface="Arial" panose="020B0604020202020204" pitchFamily="34" charset="0"/>
                <a:cs typeface="Arial" panose="020B0604020202020204" pitchFamily="34" charset="0"/>
              </a:rPr>
              <a:t>Technology &amp; AI </a:t>
            </a:r>
            <a:br>
              <a:rPr lang="en-US" dirty="0" smtClean="0">
                <a:solidFill>
                  <a:schemeClr val="bg1"/>
                </a:solidFill>
                <a:latin typeface="Arial" panose="020B0604020202020204" pitchFamily="34" charset="0"/>
                <a:cs typeface="Arial" panose="020B0604020202020204" pitchFamily="34" charset="0"/>
              </a:rPr>
            </a:br>
            <a:r>
              <a:rPr lang="en-US" dirty="0" smtClean="0">
                <a:solidFill>
                  <a:schemeClr val="bg1"/>
                </a:solidFill>
                <a:latin typeface="Arial" panose="020B0604020202020204" pitchFamily="34" charset="0"/>
                <a:cs typeface="Arial" panose="020B0604020202020204" pitchFamily="34" charset="0"/>
              </a:rPr>
              <a:t>development</a:t>
            </a:r>
            <a:endParaRPr lang="en-US" dirty="0">
              <a:solidFill>
                <a:schemeClr val="bg1"/>
              </a:solidFill>
            </a:endParaRPr>
          </a:p>
        </p:txBody>
      </p:sp>
      <p:sp>
        <p:nvSpPr>
          <p:cNvPr id="74" name="Text Placeholder 3"/>
          <p:cNvSpPr>
            <a:spLocks noGrp="1"/>
          </p:cNvSpPr>
          <p:nvPr>
            <p:ph type="body" sz="quarter" idx="14"/>
          </p:nvPr>
        </p:nvSpPr>
        <p:spPr>
          <a:xfrm>
            <a:off x="151582" y="148493"/>
            <a:ext cx="11921946" cy="903777"/>
          </a:xfrm>
        </p:spPr>
        <p:txBody>
          <a:bodyPr>
            <a:normAutofit fontScale="92500"/>
          </a:bodyPr>
          <a:lstStyle/>
          <a:p>
            <a:pPr algn="l">
              <a:lnSpc>
                <a:spcPct val="112000"/>
              </a:lnSpc>
            </a:pPr>
            <a:r>
              <a:rPr lang="en-US" dirty="0" smtClean="0">
                <a:solidFill>
                  <a:schemeClr val="tx1"/>
                </a:solidFill>
                <a:latin typeface="Arial Black" panose="020B0A04020102020204" pitchFamily="34" charset="0"/>
              </a:rPr>
              <a:t>How Responsive is Our Education and Training System?</a:t>
            </a:r>
            <a:endParaRPr lang="en-US" dirty="0">
              <a:solidFill>
                <a:schemeClr val="tx1"/>
              </a:solidFill>
              <a:latin typeface="Arial Black" panose="020B0A04020102020204" pitchFamily="34" charset="0"/>
            </a:endParaRPr>
          </a:p>
        </p:txBody>
      </p:sp>
      <p:pic>
        <p:nvPicPr>
          <p:cNvPr id="3" name="Picture 2"/>
          <p:cNvPicPr>
            <a:picLocks noChangeAspect="1"/>
          </p:cNvPicPr>
          <p:nvPr/>
        </p:nvPicPr>
        <p:blipFill>
          <a:blip r:embed="rId3"/>
          <a:stretch>
            <a:fillRect/>
          </a:stretch>
        </p:blipFill>
        <p:spPr>
          <a:xfrm rot="13634196">
            <a:off x="7432405" y="682121"/>
            <a:ext cx="1465009" cy="1856246"/>
          </a:xfrm>
          <a:prstGeom prst="rect">
            <a:avLst/>
          </a:prstGeom>
        </p:spPr>
      </p:pic>
      <p:sp>
        <p:nvSpPr>
          <p:cNvPr id="8" name="Rectangle 7"/>
          <p:cNvSpPr/>
          <p:nvPr/>
        </p:nvSpPr>
        <p:spPr>
          <a:xfrm rot="19010709">
            <a:off x="7006152" y="1215089"/>
            <a:ext cx="2656014" cy="584775"/>
          </a:xfrm>
          <a:prstGeom prst="rect">
            <a:avLst/>
          </a:prstGeom>
        </p:spPr>
        <p:txBody>
          <a:bodyPr wrap="square">
            <a:spAutoFit/>
          </a:bodyPr>
          <a:lstStyle/>
          <a:p>
            <a:pPr algn="ctr"/>
            <a:r>
              <a:rPr lang="en-US" sz="1600" dirty="0" smtClean="0">
                <a:solidFill>
                  <a:schemeClr val="bg1"/>
                </a:solidFill>
                <a:latin typeface="Arial" panose="020B0604020202020204" pitchFamily="34" charset="0"/>
                <a:cs typeface="Arial" panose="020B0604020202020204" pitchFamily="34" charset="0"/>
              </a:rPr>
              <a:t>Regional needs </a:t>
            </a:r>
            <a:r>
              <a:rPr lang="en-US" sz="1600" dirty="0">
                <a:solidFill>
                  <a:schemeClr val="bg1"/>
                </a:solidFill>
                <a:latin typeface="Arial" panose="020B0604020202020204" pitchFamily="34" charset="0"/>
                <a:cs typeface="Arial" panose="020B0604020202020204" pitchFamily="34" charset="0"/>
              </a:rPr>
              <a:t/>
            </a:r>
            <a:br>
              <a:rPr lang="en-US" sz="1600" dirty="0">
                <a:solidFill>
                  <a:schemeClr val="bg1"/>
                </a:solidFill>
                <a:latin typeface="Arial" panose="020B0604020202020204" pitchFamily="34" charset="0"/>
                <a:cs typeface="Arial" panose="020B0604020202020204" pitchFamily="34" charset="0"/>
              </a:rPr>
            </a:br>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7579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solidFill>
                  <a:prstClr val="black"/>
                </a:solidFill>
              </a:rPr>
              <a:pPr/>
              <a:t>2</a:t>
            </a:fld>
            <a:endParaRPr lang="en-US" dirty="0">
              <a:solidFill>
                <a:prstClr val="black"/>
              </a:solidFill>
            </a:endParaRPr>
          </a:p>
        </p:txBody>
      </p:sp>
      <p:sp>
        <p:nvSpPr>
          <p:cNvPr id="3" name="Text Placeholder 2"/>
          <p:cNvSpPr>
            <a:spLocks noGrp="1"/>
          </p:cNvSpPr>
          <p:nvPr>
            <p:ph type="body" sz="quarter" idx="13"/>
          </p:nvPr>
        </p:nvSpPr>
        <p:spPr>
          <a:xfrm>
            <a:off x="538480" y="671417"/>
            <a:ext cx="11043920" cy="4398423"/>
          </a:xfrm>
        </p:spPr>
        <p:txBody>
          <a:bodyPr>
            <a:normAutofit fontScale="92500" lnSpcReduction="10000"/>
          </a:bodyPr>
          <a:lstStyle/>
          <a:p>
            <a:pPr marL="0" indent="0">
              <a:spcAft>
                <a:spcPts val="1200"/>
              </a:spcAft>
              <a:buClr>
                <a:srgbClr val="A4C147"/>
              </a:buClr>
              <a:buNone/>
            </a:pPr>
            <a:r>
              <a:rPr lang="en-US" sz="3000" dirty="0">
                <a:solidFill>
                  <a:schemeClr val="tx1"/>
                </a:solidFill>
                <a:latin typeface="Arial Black" panose="020B0A04020102020204" pitchFamily="34" charset="0"/>
              </a:rPr>
              <a:t>Needs for Qualified Workers are </a:t>
            </a:r>
            <a:r>
              <a:rPr lang="en-US" sz="3000" dirty="0" smtClean="0">
                <a:solidFill>
                  <a:schemeClr val="tx1"/>
                </a:solidFill>
                <a:latin typeface="Arial Black" panose="020B0A04020102020204" pitchFamily="34" charset="0"/>
              </a:rPr>
              <a:t>Acute</a:t>
            </a:r>
          </a:p>
          <a:p>
            <a:pPr marL="457200" lvl="1" indent="-320040">
              <a:lnSpc>
                <a:spcPct val="114000"/>
              </a:lnSpc>
              <a:buClr>
                <a:srgbClr val="00B0F0"/>
              </a:buClr>
              <a:buFont typeface="Wingdings 2" panose="05020102010507070707" pitchFamily="18" charset="2"/>
              <a:buChar char=""/>
            </a:pPr>
            <a:endParaRPr lang="en-US" dirty="0" smtClean="0">
              <a:latin typeface="Arial" panose="020B0604020202020204" pitchFamily="34" charset="0"/>
              <a:cs typeface="Arial" panose="020B0604020202020204" pitchFamily="34" charset="0"/>
            </a:endParaRPr>
          </a:p>
          <a:p>
            <a:pPr marL="457200" lvl="1" indent="-320040">
              <a:lnSpc>
                <a:spcPct val="114000"/>
              </a:lnSpc>
              <a:buClr>
                <a:srgbClr val="00B0F0"/>
              </a:buClr>
              <a:buFont typeface="Wingdings 2" panose="05020102010507070707" pitchFamily="18" charset="2"/>
              <a:buChar char=""/>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Washington Roundtable projected 740,000 job openings by 2021</a:t>
            </a:r>
          </a:p>
          <a:p>
            <a:pPr marL="457200" lvl="1" indent="-320040">
              <a:lnSpc>
                <a:spcPct val="114000"/>
              </a:lnSpc>
              <a:buClr>
                <a:srgbClr val="00B0F0"/>
              </a:buClr>
              <a:buFont typeface="Wingdings 2" panose="05020102010507070707" pitchFamily="18" charset="2"/>
              <a:buChar char=""/>
            </a:pPr>
            <a:r>
              <a:rPr lang="en-US" dirty="0">
                <a:latin typeface="Arial" panose="020B0604020202020204" pitchFamily="34" charset="0"/>
                <a:cs typeface="Arial" panose="020B0604020202020204" pitchFamily="34" charset="0"/>
              </a:rPr>
              <a:t>Washington supply is falling short by at least 17,000 qualified individuals each year at the mid-education and baccalaureate levels: “A Skilled and Educated Workforce.”</a:t>
            </a:r>
            <a:endParaRPr lang="en-US" dirty="0">
              <a:latin typeface="Calibri" panose="020F0502020204030204" pitchFamily="34" charset="0"/>
              <a:cs typeface="Calibri" panose="020F0502020204030204" pitchFamily="34" charset="0"/>
            </a:endParaRPr>
          </a:p>
          <a:p>
            <a:pPr marL="55562" indent="0">
              <a:lnSpc>
                <a:spcPct val="114000"/>
              </a:lnSpc>
              <a:spcAft>
                <a:spcPts val="1200"/>
              </a:spcAft>
              <a:buNone/>
            </a:pPr>
            <a:endParaRPr lang="en-US" sz="2000" dirty="0" smtClean="0">
              <a:solidFill>
                <a:schemeClr val="tx1"/>
              </a:solidFill>
              <a:latin typeface="Arial" panose="020B0604020202020204" pitchFamily="34" charset="0"/>
              <a:cs typeface="Arial" panose="020B0604020202020204" pitchFamily="34" charset="0"/>
            </a:endParaRPr>
          </a:p>
          <a:p>
            <a:pPr marL="55562" indent="0">
              <a:lnSpc>
                <a:spcPct val="114000"/>
              </a:lnSpc>
              <a:spcAft>
                <a:spcPts val="1200"/>
              </a:spcAft>
              <a:buNone/>
            </a:pPr>
            <a:r>
              <a:rPr lang="en-US" sz="2000" dirty="0" smtClean="0">
                <a:solidFill>
                  <a:schemeClr val="tx1"/>
                </a:solidFill>
                <a:latin typeface="Arial" panose="020B0604020202020204" pitchFamily="34" charset="0"/>
                <a:cs typeface="Arial" panose="020B0604020202020204" pitchFamily="34" charset="0"/>
              </a:rPr>
              <a:t>State </a:t>
            </a:r>
            <a:r>
              <a:rPr lang="en-US" sz="2000" dirty="0" smtClean="0">
                <a:solidFill>
                  <a:schemeClr val="tx1"/>
                </a:solidFill>
                <a:latin typeface="Arial" panose="020B0604020202020204" pitchFamily="34" charset="0"/>
                <a:cs typeface="Arial" panose="020B0604020202020204" pitchFamily="34" charset="0"/>
              </a:rPr>
              <a:t>Postsecondary </a:t>
            </a:r>
            <a:r>
              <a:rPr lang="en-US" sz="2000" dirty="0" smtClean="0">
                <a:latin typeface="Arial" panose="020B0604020202020204" pitchFamily="34" charset="0"/>
                <a:cs typeface="Arial" panose="020B0604020202020204" pitchFamily="34" charset="0"/>
              </a:rPr>
              <a:t>G</a:t>
            </a:r>
            <a:r>
              <a:rPr lang="en-US" sz="2000" dirty="0" smtClean="0">
                <a:solidFill>
                  <a:schemeClr val="tx1"/>
                </a:solidFill>
                <a:latin typeface="Arial" panose="020B0604020202020204" pitchFamily="34" charset="0"/>
                <a:cs typeface="Arial" panose="020B0604020202020204" pitchFamily="34" charset="0"/>
              </a:rPr>
              <a:t>oal</a:t>
            </a:r>
            <a:r>
              <a:rPr lang="en-US" sz="2000" dirty="0">
                <a:solidFill>
                  <a:schemeClr val="tx1"/>
                </a:solidFill>
                <a:latin typeface="Arial" panose="020B0604020202020204" pitchFamily="34" charset="0"/>
                <a:cs typeface="Arial" panose="020B0604020202020204" pitchFamily="34" charset="0"/>
              </a:rPr>
              <a:t>: </a:t>
            </a:r>
            <a:endParaRPr lang="en-US" sz="2000" dirty="0" smtClean="0">
              <a:solidFill>
                <a:schemeClr val="tx1"/>
              </a:solidFill>
              <a:latin typeface="Arial" panose="020B0604020202020204" pitchFamily="34" charset="0"/>
              <a:cs typeface="Arial" panose="020B0604020202020204" pitchFamily="34" charset="0"/>
            </a:endParaRPr>
          </a:p>
          <a:p>
            <a:pPr>
              <a:lnSpc>
                <a:spcPct val="114000"/>
              </a:lnSpc>
              <a:spcAft>
                <a:spcPts val="1200"/>
              </a:spcAft>
              <a:buFont typeface="Wingdings" panose="05000000000000000000" pitchFamily="2" charset="2"/>
              <a:buChar char="Ø"/>
            </a:pPr>
            <a:r>
              <a:rPr lang="en-US" sz="2000" dirty="0" smtClean="0">
                <a:solidFill>
                  <a:schemeClr val="tx1"/>
                </a:solidFill>
                <a:latin typeface="Arial" panose="020B0604020202020204" pitchFamily="34" charset="0"/>
                <a:cs typeface="Arial" panose="020B0604020202020204" pitchFamily="34" charset="0"/>
              </a:rPr>
              <a:t> 70</a:t>
            </a:r>
            <a:r>
              <a:rPr lang="en-US" sz="2000" dirty="0">
                <a:solidFill>
                  <a:schemeClr val="tx1"/>
                </a:solidFill>
                <a:latin typeface="Arial" panose="020B0604020202020204" pitchFamily="34" charset="0"/>
                <a:cs typeface="Arial" panose="020B0604020202020204" pitchFamily="34" charset="0"/>
              </a:rPr>
              <a:t>% of the population </a:t>
            </a:r>
            <a:r>
              <a:rPr lang="en-US" sz="2000" dirty="0" smtClean="0">
                <a:solidFill>
                  <a:schemeClr val="tx1"/>
                </a:solidFill>
                <a:latin typeface="Arial" panose="020B0604020202020204" pitchFamily="34" charset="0"/>
                <a:cs typeface="Arial" panose="020B0604020202020204" pitchFamily="34" charset="0"/>
              </a:rPr>
              <a:t>aged 25-44 </a:t>
            </a:r>
            <a:r>
              <a:rPr lang="en-US" sz="2000" dirty="0">
                <a:solidFill>
                  <a:schemeClr val="tx1"/>
                </a:solidFill>
                <a:latin typeface="Arial" panose="020B0604020202020204" pitchFamily="34" charset="0"/>
                <a:cs typeface="Arial" panose="020B0604020202020204" pitchFamily="34" charset="0"/>
              </a:rPr>
              <a:t>will have a postsecondary credential </a:t>
            </a:r>
            <a:r>
              <a:rPr lang="en-US" sz="2000" dirty="0" smtClean="0">
                <a:solidFill>
                  <a:schemeClr val="tx1"/>
                </a:solidFill>
                <a:latin typeface="Arial" panose="020B0604020202020204" pitchFamily="34" charset="0"/>
                <a:cs typeface="Arial" panose="020B0604020202020204" pitchFamily="34" charset="0"/>
              </a:rPr>
              <a:t>(</a:t>
            </a:r>
            <a:r>
              <a:rPr lang="en-US" sz="2000" dirty="0">
                <a:solidFill>
                  <a:schemeClr val="tx1"/>
                </a:solidFill>
                <a:latin typeface="Arial" panose="020B0604020202020204" pitchFamily="34" charset="0"/>
                <a:cs typeface="Arial" panose="020B0604020202020204" pitchFamily="34" charset="0"/>
              </a:rPr>
              <a:t>degree, certificate or </a:t>
            </a:r>
            <a:r>
              <a:rPr lang="en-US" sz="2000" dirty="0" smtClean="0">
                <a:solidFill>
                  <a:schemeClr val="tx1"/>
                </a:solidFill>
                <a:latin typeface="Arial" panose="020B0604020202020204" pitchFamily="34" charset="0"/>
                <a:cs typeface="Arial" panose="020B0604020202020204" pitchFamily="34" charset="0"/>
              </a:rPr>
              <a:t>   apprenticeship</a:t>
            </a:r>
            <a:r>
              <a:rPr lang="en-US" sz="2000" dirty="0">
                <a:solidFill>
                  <a:schemeClr val="tx1"/>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by </a:t>
            </a:r>
            <a:r>
              <a:rPr lang="en-US" sz="2000" dirty="0">
                <a:solidFill>
                  <a:schemeClr val="tx1"/>
                </a:solidFill>
                <a:latin typeface="Arial" panose="020B0604020202020204" pitchFamily="34" charset="0"/>
                <a:cs typeface="Arial" panose="020B0604020202020204" pitchFamily="34" charset="0"/>
              </a:rPr>
              <a:t>2023 </a:t>
            </a:r>
          </a:p>
          <a:p>
            <a:pPr marL="55562" indent="0">
              <a:buNone/>
            </a:pPr>
            <a:endParaRPr lang="en-US" dirty="0"/>
          </a:p>
        </p:txBody>
      </p:sp>
    </p:spTree>
    <p:extLst>
      <p:ext uri="{BB962C8B-B14F-4D97-AF65-F5344CB8AC3E}">
        <p14:creationId xmlns:p14="http://schemas.microsoft.com/office/powerpoint/2010/main" val="2405541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148" y="109148"/>
            <a:ext cx="11549052" cy="1325563"/>
          </a:xfrm>
        </p:spPr>
        <p:txBody>
          <a:bodyPr>
            <a:normAutofit/>
          </a:bodyPr>
          <a:lstStyle/>
          <a:p>
            <a:r>
              <a:rPr lang="en-US" sz="2800" b="1" dirty="0" smtClean="0">
                <a:latin typeface="Arial Black" panose="020B0A04020102020204" pitchFamily="34" charset="0"/>
                <a:cs typeface="Arial" panose="020B0604020202020204" pitchFamily="34" charset="0"/>
              </a:rPr>
              <a:t>Opportunity Shouldn’t be Defined by Race/Ethnicity</a:t>
            </a:r>
            <a:endParaRPr lang="en-US" sz="2800" b="1" dirty="0">
              <a:latin typeface="Arial Black" panose="020B0A040201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831845" y="1231512"/>
            <a:ext cx="10867978" cy="4589186"/>
          </a:xfrm>
          <a:prstGeom prst="rect">
            <a:avLst/>
          </a:prstGeom>
        </p:spPr>
      </p:pic>
      <p:sp>
        <p:nvSpPr>
          <p:cNvPr id="4" name="TextBox 3"/>
          <p:cNvSpPr txBox="1"/>
          <p:nvPr/>
        </p:nvSpPr>
        <p:spPr>
          <a:xfrm>
            <a:off x="1209368" y="6096000"/>
            <a:ext cx="10363200" cy="523220"/>
          </a:xfrm>
          <a:prstGeom prst="rect">
            <a:avLst/>
          </a:prstGeom>
          <a:noFill/>
        </p:spPr>
        <p:txBody>
          <a:bodyPr wrap="square" rtlCol="0">
            <a:spAutoFit/>
          </a:bodyPr>
          <a:lstStyle/>
          <a:p>
            <a:r>
              <a:rPr lang="en-US" sz="1400" dirty="0" smtClean="0"/>
              <a:t>Source: Washington Student Achievement Council, “Roadmap Dashboard” 2019: Interactive web tool to view educational </a:t>
            </a:r>
            <a:r>
              <a:rPr lang="en-US" sz="1400" dirty="0" smtClean="0"/>
              <a:t>outcomes </a:t>
            </a:r>
            <a:r>
              <a:rPr lang="en-US" sz="1400" dirty="0" smtClean="0"/>
              <a:t>in Washington State.</a:t>
            </a:r>
            <a:endParaRPr lang="en-US" sz="1400" dirty="0"/>
          </a:p>
        </p:txBody>
      </p:sp>
    </p:spTree>
    <p:extLst>
      <p:ext uri="{BB962C8B-B14F-4D97-AF65-F5344CB8AC3E}">
        <p14:creationId xmlns:p14="http://schemas.microsoft.com/office/powerpoint/2010/main" val="3075583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DWallace\AppData\Local\Microsoft\Windows\Temporary Internet Files\Content.Outlook\JYAEUBOF\unemp_map_APRIL-BlackWhite.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8272" b="9617"/>
          <a:stretch/>
        </p:blipFill>
        <p:spPr bwMode="auto">
          <a:xfrm>
            <a:off x="5259626" y="1315998"/>
            <a:ext cx="6673756" cy="4907445"/>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14"/>
          </p:nvPr>
        </p:nvSpPr>
        <p:spPr>
          <a:xfrm>
            <a:off x="357644" y="1946845"/>
            <a:ext cx="4593045" cy="4077573"/>
          </a:xfrm>
        </p:spPr>
        <p:txBody>
          <a:bodyPr>
            <a:normAutofit/>
          </a:bodyPr>
          <a:lstStyle/>
          <a:p>
            <a:pPr>
              <a:spcAft>
                <a:spcPts val="1800"/>
              </a:spcAft>
              <a:buClr>
                <a:srgbClr val="00B0F0"/>
              </a:buClr>
              <a:buSzPct val="100000"/>
              <a:buFont typeface="Wingdings 2" panose="05020102010507070707" pitchFamily="18" charset="2"/>
              <a:buChar char=""/>
            </a:pPr>
            <a:r>
              <a:rPr lang="en-US" sz="2500" dirty="0" smtClean="0">
                <a:solidFill>
                  <a:schemeClr val="tx1"/>
                </a:solidFill>
                <a:latin typeface="Arial" panose="020B0604020202020204" pitchFamily="34" charset="0"/>
                <a:cs typeface="Arial" panose="020B0604020202020204" pitchFamily="34" charset="0"/>
              </a:rPr>
              <a:t>Washington is thriving … but not everywhere.</a:t>
            </a:r>
          </a:p>
          <a:p>
            <a:pPr>
              <a:spcAft>
                <a:spcPts val="1800"/>
              </a:spcAft>
              <a:buClr>
                <a:srgbClr val="00B0F0"/>
              </a:buClr>
              <a:buSzPct val="100000"/>
              <a:buFont typeface="Wingdings 2" panose="05020102010507070707" pitchFamily="18" charset="2"/>
              <a:buChar char=""/>
            </a:pPr>
            <a:r>
              <a:rPr lang="en-US" sz="2500" dirty="0" smtClean="0">
                <a:solidFill>
                  <a:schemeClr val="tx1"/>
                </a:solidFill>
                <a:latin typeface="Arial" panose="020B0604020202020204" pitchFamily="34" charset="0"/>
                <a:cs typeface="Arial" panose="020B0604020202020204" pitchFamily="34" charset="0"/>
              </a:rPr>
              <a:t>How do we create environments where everyone can innovate and invent?</a:t>
            </a:r>
          </a:p>
          <a:p>
            <a:pPr>
              <a:spcAft>
                <a:spcPts val="1800"/>
              </a:spcAft>
              <a:buClr>
                <a:srgbClr val="00B0F0"/>
              </a:buClr>
              <a:buSzPct val="100000"/>
              <a:buFont typeface="Wingdings 2" panose="05020102010507070707" pitchFamily="18" charset="2"/>
              <a:buChar char=""/>
            </a:pPr>
            <a:r>
              <a:rPr lang="en-US" sz="2500" dirty="0" smtClean="0">
                <a:solidFill>
                  <a:schemeClr val="tx1"/>
                </a:solidFill>
                <a:latin typeface="Arial" panose="020B0604020202020204" pitchFamily="34" charset="0"/>
                <a:cs typeface="Arial" panose="020B0604020202020204" pitchFamily="34" charset="0"/>
              </a:rPr>
              <a:t>Access to innovation is key.</a:t>
            </a:r>
            <a:endParaRPr lang="en-US" sz="2500" dirty="0">
              <a:solidFill>
                <a:schemeClr val="tx1"/>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t>Rural/Urban Divide</a:t>
            </a:r>
            <a:endParaRPr lang="en-US" dirty="0"/>
          </a:p>
        </p:txBody>
      </p:sp>
      <p:sp>
        <p:nvSpPr>
          <p:cNvPr id="4" name="TextBox 3"/>
          <p:cNvSpPr txBox="1"/>
          <p:nvPr/>
        </p:nvSpPr>
        <p:spPr>
          <a:xfrm>
            <a:off x="0" y="288637"/>
            <a:ext cx="12192000" cy="553998"/>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effectLst/>
                <a:uLnTx/>
                <a:uFillTx/>
                <a:latin typeface="Arial Black" panose="020B0A04020102020204" pitchFamily="34" charset="0"/>
              </a:rPr>
              <a:t>Opportunity Shouldn’t be Defined by </a:t>
            </a:r>
            <a:r>
              <a:rPr kumimoji="0" lang="en-US" sz="3000" b="1" i="0" u="none" strike="noStrike" kern="1200" cap="none" spc="0" normalizeH="0" baseline="0" noProof="0" dirty="0" smtClean="0">
                <a:ln>
                  <a:noFill/>
                </a:ln>
                <a:effectLst/>
                <a:uLnTx/>
                <a:uFillTx/>
                <a:latin typeface="Arial Black" panose="020B0A04020102020204" pitchFamily="34" charset="0"/>
              </a:rPr>
              <a:t>ZIP </a:t>
            </a:r>
            <a:r>
              <a:rPr kumimoji="0" lang="en-US" sz="3000" b="1" i="0" u="none" strike="noStrike" kern="1200" cap="none" spc="0" normalizeH="0" baseline="0" noProof="0" dirty="0">
                <a:ln>
                  <a:noFill/>
                </a:ln>
                <a:effectLst/>
                <a:uLnTx/>
                <a:uFillTx/>
                <a:latin typeface="Arial Black" panose="020B0A04020102020204" pitchFamily="34" charset="0"/>
              </a:rPr>
              <a:t>Code</a:t>
            </a:r>
          </a:p>
        </p:txBody>
      </p:sp>
    </p:spTree>
    <p:extLst>
      <p:ext uri="{BB962C8B-B14F-4D97-AF65-F5344CB8AC3E}">
        <p14:creationId xmlns:p14="http://schemas.microsoft.com/office/powerpoint/2010/main" val="3171888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solidFill>
                  <a:prstClr val="black"/>
                </a:solidFill>
              </a:rPr>
              <a:pPr/>
              <a:t>5</a:t>
            </a:fld>
            <a:endParaRPr lang="en-US" dirty="0">
              <a:solidFill>
                <a:prstClr val="black"/>
              </a:solidFill>
            </a:endParaRPr>
          </a:p>
        </p:txBody>
      </p:sp>
      <p:sp>
        <p:nvSpPr>
          <p:cNvPr id="3" name="Text Placeholder 2"/>
          <p:cNvSpPr>
            <a:spLocks noGrp="1"/>
          </p:cNvSpPr>
          <p:nvPr>
            <p:ph type="body" sz="quarter" idx="13"/>
          </p:nvPr>
        </p:nvSpPr>
        <p:spPr>
          <a:xfrm>
            <a:off x="701695" y="1099517"/>
            <a:ext cx="10880705" cy="5331763"/>
          </a:xfrm>
          <a:ln>
            <a:noFill/>
          </a:ln>
        </p:spPr>
        <p:txBody>
          <a:bodyPr>
            <a:normAutofit/>
          </a:bodyPr>
          <a:lstStyle/>
          <a:p>
            <a:pPr marL="55562" indent="0">
              <a:lnSpc>
                <a:spcPct val="112000"/>
              </a:lnSpc>
              <a:spcBef>
                <a:spcPts val="0"/>
              </a:spcBef>
              <a:spcAft>
                <a:spcPts val="600"/>
              </a:spcAft>
              <a:buNone/>
            </a:pPr>
            <a:r>
              <a:rPr lang="en-US" sz="1800" b="1" dirty="0" smtClean="0">
                <a:solidFill>
                  <a:schemeClr val="tx1"/>
                </a:solidFill>
                <a:latin typeface="Arial" panose="020B0604020202020204" pitchFamily="34" charset="0"/>
                <a:cs typeface="Arial" panose="020B0604020202020204" pitchFamily="34" charset="0"/>
              </a:rPr>
              <a:t>HB 2158 created a dedicated workforce investment account and directed major higher education investments</a:t>
            </a:r>
          </a:p>
          <a:p>
            <a:pPr marL="457200" lvl="1" indent="-320040">
              <a:lnSpc>
                <a:spcPct val="150000"/>
              </a:lnSpc>
              <a:spcBef>
                <a:spcPts val="0"/>
              </a:spcBef>
              <a:buClr>
                <a:srgbClr val="00B0F0"/>
              </a:buClr>
              <a:buFont typeface="Wingdings 2" panose="05020102010507070707" pitchFamily="18" charset="2"/>
              <a:buChar char=""/>
            </a:pPr>
            <a:r>
              <a:rPr lang="en-US" sz="1800" dirty="0">
                <a:latin typeface="Arial" panose="020B0604020202020204" pitchFamily="34" charset="0"/>
                <a:cs typeface="Arial" panose="020B0604020202020204" pitchFamily="34" charset="0"/>
              </a:rPr>
              <a:t>Established the </a:t>
            </a:r>
            <a:r>
              <a:rPr lang="en-US" sz="1800" dirty="0" smtClean="0">
                <a:latin typeface="Arial" panose="020B0604020202020204" pitchFamily="34" charset="0"/>
                <a:cs typeface="Arial" panose="020B0604020202020204" pitchFamily="34" charset="0"/>
              </a:rPr>
              <a:t>Washington </a:t>
            </a:r>
            <a:r>
              <a:rPr lang="en-US" sz="1800" dirty="0">
                <a:latin typeface="Arial" panose="020B0604020202020204" pitchFamily="34" charset="0"/>
                <a:cs typeface="Arial" panose="020B0604020202020204" pitchFamily="34" charset="0"/>
              </a:rPr>
              <a:t>College Grant </a:t>
            </a:r>
            <a:endParaRPr lang="en-US" sz="1800" dirty="0" smtClean="0">
              <a:latin typeface="Arial" panose="020B0604020202020204" pitchFamily="34" charset="0"/>
              <a:cs typeface="Arial" panose="020B0604020202020204" pitchFamily="34" charset="0"/>
            </a:endParaRPr>
          </a:p>
          <a:p>
            <a:pPr marL="457200" lvl="1" indent="-320040">
              <a:lnSpc>
                <a:spcPct val="150000"/>
              </a:lnSpc>
              <a:spcBef>
                <a:spcPts val="0"/>
              </a:spcBef>
              <a:buClr>
                <a:srgbClr val="00B0F0"/>
              </a:buClr>
              <a:buFont typeface="Wingdings 2" panose="05020102010507070707" pitchFamily="18" charset="2"/>
              <a:buChar char=""/>
            </a:pPr>
            <a:r>
              <a:rPr lang="en-US" sz="1800" dirty="0" smtClean="0">
                <a:latin typeface="Arial" panose="020B0604020202020204" pitchFamily="34" charset="0"/>
                <a:cs typeface="Arial" panose="020B0604020202020204" pitchFamily="34" charset="0"/>
              </a:rPr>
              <a:t>Established Career </a:t>
            </a:r>
            <a:r>
              <a:rPr lang="en-US" sz="1800" dirty="0">
                <a:latin typeface="Arial" panose="020B0604020202020204" pitchFamily="34" charset="0"/>
                <a:cs typeface="Arial" panose="020B0604020202020204" pitchFamily="34" charset="0"/>
              </a:rPr>
              <a:t>Connect </a:t>
            </a:r>
            <a:r>
              <a:rPr lang="en-US" sz="1800" dirty="0" smtClean="0">
                <a:latin typeface="Arial" panose="020B0604020202020204" pitchFamily="34" charset="0"/>
                <a:cs typeface="Arial" panose="020B0604020202020204" pitchFamily="34" charset="0"/>
              </a:rPr>
              <a:t>Washington</a:t>
            </a:r>
          </a:p>
          <a:p>
            <a:pPr marL="457200" lvl="1" indent="-320040">
              <a:lnSpc>
                <a:spcPct val="150000"/>
              </a:lnSpc>
              <a:spcBef>
                <a:spcPts val="0"/>
              </a:spcBef>
              <a:buClr>
                <a:srgbClr val="00B0F0"/>
              </a:buClr>
              <a:buFont typeface="Wingdings 2" panose="05020102010507070707" pitchFamily="18" charset="2"/>
              <a:buChar char=""/>
            </a:pPr>
            <a:r>
              <a:rPr lang="en-US" sz="1800" dirty="0">
                <a:latin typeface="Arial" panose="020B0604020202020204" pitchFamily="34" charset="0"/>
                <a:cs typeface="Arial" panose="020B0604020202020204" pitchFamily="34" charset="0"/>
              </a:rPr>
              <a:t>Funded the Guided Pathways initiative to </a:t>
            </a:r>
            <a:r>
              <a:rPr lang="en-US" sz="1800" dirty="0" smtClean="0">
                <a:latin typeface="Arial" panose="020B0604020202020204" pitchFamily="34" charset="0"/>
                <a:cs typeface="Arial" panose="020B0604020202020204" pitchFamily="34" charset="0"/>
              </a:rPr>
              <a:t>increase college completion</a:t>
            </a:r>
          </a:p>
          <a:p>
            <a:pPr marL="457200" lvl="1" indent="-320040">
              <a:lnSpc>
                <a:spcPct val="150000"/>
              </a:lnSpc>
              <a:spcBef>
                <a:spcPts val="0"/>
              </a:spcBef>
              <a:buClr>
                <a:srgbClr val="00B0F0"/>
              </a:buClr>
              <a:buFont typeface="Wingdings 2" panose="05020102010507070707" pitchFamily="18" charset="2"/>
              <a:buChar char=""/>
            </a:pPr>
            <a:r>
              <a:rPr lang="en-US" sz="1800" dirty="0" smtClean="0">
                <a:latin typeface="Arial" panose="020B0604020202020204" pitchFamily="34" charset="0"/>
                <a:cs typeface="Arial" panose="020B0604020202020204" pitchFamily="34" charset="0"/>
              </a:rPr>
              <a:t>Required that students be eligible for Working Connections </a:t>
            </a:r>
            <a:r>
              <a:rPr lang="en-US" sz="1800" dirty="0">
                <a:latin typeface="Arial" panose="020B0604020202020204" pitchFamily="34" charset="0"/>
                <a:cs typeface="Arial" panose="020B0604020202020204" pitchFamily="34" charset="0"/>
              </a:rPr>
              <a:t>child care </a:t>
            </a:r>
            <a:endParaRPr lang="en-US" sz="1800" dirty="0" smtClean="0">
              <a:latin typeface="Arial" panose="020B0604020202020204" pitchFamily="34" charset="0"/>
              <a:cs typeface="Arial" panose="020B0604020202020204" pitchFamily="34" charset="0"/>
            </a:endParaRPr>
          </a:p>
          <a:p>
            <a:pPr marL="457200" lvl="1" indent="-320040">
              <a:lnSpc>
                <a:spcPct val="150000"/>
              </a:lnSpc>
              <a:spcBef>
                <a:spcPts val="0"/>
              </a:spcBef>
              <a:buClr>
                <a:srgbClr val="00B0F0"/>
              </a:buClr>
              <a:buFont typeface="Wingdings 2" panose="05020102010507070707" pitchFamily="18" charset="2"/>
              <a:buChar char=""/>
            </a:pPr>
            <a:r>
              <a:rPr lang="en-US" sz="1800" dirty="0" smtClean="0">
                <a:latin typeface="Arial" panose="020B0604020202020204" pitchFamily="34" charset="0"/>
                <a:cs typeface="Arial" panose="020B0604020202020204" pitchFamily="34" charset="0"/>
              </a:rPr>
              <a:t>Funded </a:t>
            </a:r>
            <a:r>
              <a:rPr lang="en-US" sz="1800" dirty="0">
                <a:latin typeface="Arial" panose="020B0604020202020204" pitchFamily="34" charset="0"/>
                <a:cs typeface="Arial" panose="020B0604020202020204" pitchFamily="34" charset="0"/>
              </a:rPr>
              <a:t>additional investments through a surcharge on certain service industries through the B&amp;O tax</a:t>
            </a:r>
          </a:p>
          <a:p>
            <a:pPr marL="457200" lvl="1" indent="-320040">
              <a:lnSpc>
                <a:spcPct val="112000"/>
              </a:lnSpc>
              <a:spcBef>
                <a:spcPts val="0"/>
              </a:spcBef>
              <a:buClr>
                <a:srgbClr val="A4C147"/>
              </a:buClr>
              <a:buFont typeface="Wingdings 2" panose="05020102010507070707" pitchFamily="18" charset="2"/>
              <a:buChar char=""/>
            </a:pPr>
            <a:endParaRPr lang="en-US" sz="1800" dirty="0">
              <a:latin typeface="Arial" panose="020B0604020202020204" pitchFamily="34" charset="0"/>
              <a:cs typeface="Arial" panose="020B0604020202020204" pitchFamily="34" charset="0"/>
            </a:endParaRPr>
          </a:p>
          <a:p>
            <a:pPr marL="55562" indent="0">
              <a:lnSpc>
                <a:spcPct val="112000"/>
              </a:lnSpc>
              <a:spcBef>
                <a:spcPts val="0"/>
              </a:spcBef>
              <a:spcAft>
                <a:spcPts val="600"/>
              </a:spcAft>
              <a:buNone/>
            </a:pPr>
            <a:r>
              <a:rPr lang="en-US" sz="1800" b="1" dirty="0" smtClean="0">
                <a:solidFill>
                  <a:schemeClr val="tx1"/>
                </a:solidFill>
                <a:latin typeface="Arial" panose="020B0604020202020204" pitchFamily="34" charset="0"/>
                <a:cs typeface="Arial" panose="020B0604020202020204" pitchFamily="34" charset="0"/>
              </a:rPr>
              <a:t>HB 1599 established multiple pathways to graduate</a:t>
            </a:r>
          </a:p>
          <a:p>
            <a:pPr marL="457200" lvl="1" indent="-320040">
              <a:lnSpc>
                <a:spcPct val="150000"/>
              </a:lnSpc>
              <a:spcBef>
                <a:spcPts val="0"/>
              </a:spcBef>
              <a:buClr>
                <a:srgbClr val="00B0F0"/>
              </a:buClr>
              <a:buFont typeface="Wingdings 2" panose="05020102010507070707" pitchFamily="18" charset="2"/>
              <a:buChar char=""/>
            </a:pPr>
            <a:r>
              <a:rPr lang="en-US" sz="1800" dirty="0" smtClean="0">
                <a:latin typeface="Arial" panose="020B0604020202020204" pitchFamily="34" charset="0"/>
                <a:cs typeface="Arial" panose="020B0604020202020204" pitchFamily="34" charset="0"/>
              </a:rPr>
              <a:t>Ensured </a:t>
            </a:r>
            <a:r>
              <a:rPr lang="en-US" sz="1800" dirty="0">
                <a:latin typeface="Arial" panose="020B0604020202020204" pitchFamily="34" charset="0"/>
                <a:cs typeface="Arial" panose="020B0604020202020204" pitchFamily="34" charset="0"/>
              </a:rPr>
              <a:t>that students have options for college credit, career and technical completion sequences, military </a:t>
            </a:r>
            <a:r>
              <a:rPr lang="en-US" sz="1800" dirty="0" smtClean="0">
                <a:latin typeface="Arial" panose="020B0604020202020204" pitchFamily="34" charset="0"/>
                <a:cs typeface="Arial" panose="020B0604020202020204" pitchFamily="34" charset="0"/>
              </a:rPr>
              <a:t>and other pathways recognized </a:t>
            </a:r>
            <a:r>
              <a:rPr lang="en-US" sz="1800" dirty="0">
                <a:latin typeface="Arial" panose="020B0604020202020204" pitchFamily="34" charset="0"/>
                <a:cs typeface="Arial" panose="020B0604020202020204" pitchFamily="34" charset="0"/>
              </a:rPr>
              <a:t>for the purposes of graduation</a:t>
            </a:r>
          </a:p>
        </p:txBody>
      </p:sp>
      <p:sp>
        <p:nvSpPr>
          <p:cNvPr id="4" name="Text Placeholder 3"/>
          <p:cNvSpPr>
            <a:spLocks noGrp="1"/>
          </p:cNvSpPr>
          <p:nvPr>
            <p:ph type="body" sz="quarter" idx="14"/>
          </p:nvPr>
        </p:nvSpPr>
        <p:spPr>
          <a:xfrm>
            <a:off x="995681" y="435497"/>
            <a:ext cx="10261600" cy="582596"/>
          </a:xfrm>
        </p:spPr>
        <p:txBody>
          <a:bodyPr>
            <a:noAutofit/>
          </a:bodyPr>
          <a:lstStyle/>
          <a:p>
            <a:r>
              <a:rPr lang="en-US" sz="3000" dirty="0" smtClean="0">
                <a:solidFill>
                  <a:schemeClr val="tx1"/>
                </a:solidFill>
                <a:latin typeface="Arial Black" panose="020B0A04020102020204" pitchFamily="34" charset="0"/>
              </a:rPr>
              <a:t>Major </a:t>
            </a:r>
            <a:r>
              <a:rPr lang="en-US" sz="3000" dirty="0" smtClean="0">
                <a:solidFill>
                  <a:schemeClr val="tx1"/>
                </a:solidFill>
                <a:latin typeface="Arial Black" panose="020B0A04020102020204" pitchFamily="34" charset="0"/>
              </a:rPr>
              <a:t>Advancements </a:t>
            </a:r>
            <a:r>
              <a:rPr lang="en-US" sz="3000" dirty="0" smtClean="0">
                <a:solidFill>
                  <a:schemeClr val="tx1"/>
                </a:solidFill>
                <a:latin typeface="Arial Black" panose="020B0A04020102020204" pitchFamily="34" charset="0"/>
              </a:rPr>
              <a:t>in 2019</a:t>
            </a:r>
          </a:p>
        </p:txBody>
      </p:sp>
    </p:spTree>
    <p:extLst>
      <p:ext uri="{BB962C8B-B14F-4D97-AF65-F5344CB8AC3E}">
        <p14:creationId xmlns:p14="http://schemas.microsoft.com/office/powerpoint/2010/main" val="2353539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8324194" y="4504143"/>
            <a:ext cx="3671612" cy="1520187"/>
          </a:xfrm>
          <a:prstGeom prst="rect">
            <a:avLst/>
          </a:prstGeom>
          <a:solidFill>
            <a:schemeClr val="accent5">
              <a:lumMod val="20000"/>
              <a:lumOff val="80000"/>
              <a:alpha val="82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1D7F1ABF-CE35-4BF2-A2ED-4F50B5C41B28}" type="slidenum">
              <a:rPr lang="en-US" smtClean="0">
                <a:solidFill>
                  <a:prstClr val="black"/>
                </a:solidFill>
              </a:rPr>
              <a:pPr/>
              <a:t>6</a:t>
            </a:fld>
            <a:endParaRPr lang="en-US" dirty="0">
              <a:solidFill>
                <a:prstClr val="black"/>
              </a:solidFill>
            </a:endParaRPr>
          </a:p>
        </p:txBody>
      </p:sp>
      <p:sp>
        <p:nvSpPr>
          <p:cNvPr id="18" name="Text Placeholder 3"/>
          <p:cNvSpPr>
            <a:spLocks noGrp="1"/>
          </p:cNvSpPr>
          <p:nvPr>
            <p:ph type="body" sz="quarter" idx="14"/>
          </p:nvPr>
        </p:nvSpPr>
        <p:spPr>
          <a:xfrm>
            <a:off x="0" y="247151"/>
            <a:ext cx="12191999" cy="666162"/>
          </a:xfrm>
        </p:spPr>
        <p:txBody>
          <a:bodyPr>
            <a:normAutofit/>
          </a:bodyPr>
          <a:lstStyle/>
          <a:p>
            <a:pPr>
              <a:lnSpc>
                <a:spcPct val="112000"/>
              </a:lnSpc>
            </a:pPr>
            <a:r>
              <a:rPr lang="en-US" dirty="0">
                <a:latin typeface="Arial Black" panose="020B0A04020102020204" pitchFamily="34" charset="0"/>
              </a:rPr>
              <a:t>2019 </a:t>
            </a:r>
            <a:r>
              <a:rPr lang="en-US" dirty="0" smtClean="0">
                <a:latin typeface="Arial Black" panose="020B0A04020102020204" pitchFamily="34" charset="0"/>
              </a:rPr>
              <a:t>Legislation: The </a:t>
            </a:r>
            <a:r>
              <a:rPr lang="en-US" dirty="0" smtClean="0">
                <a:solidFill>
                  <a:schemeClr val="tx1"/>
                </a:solidFill>
                <a:latin typeface="Arial Black" panose="020B0A04020102020204" pitchFamily="34" charset="0"/>
              </a:rPr>
              <a:t>Washington College Grant</a:t>
            </a:r>
            <a:endParaRPr lang="en-US" dirty="0">
              <a:solidFill>
                <a:schemeClr val="tx1"/>
              </a:solidFill>
              <a:latin typeface="Arial Black" panose="020B0A04020102020204" pitchFamily="34" charset="0"/>
            </a:endParaRPr>
          </a:p>
        </p:txBody>
      </p:sp>
      <p:sp>
        <p:nvSpPr>
          <p:cNvPr id="32" name="Rectangle 31"/>
          <p:cNvSpPr/>
          <p:nvPr/>
        </p:nvSpPr>
        <p:spPr>
          <a:xfrm>
            <a:off x="8317530" y="1173317"/>
            <a:ext cx="3671612" cy="1520187"/>
          </a:xfrm>
          <a:prstGeom prst="rect">
            <a:avLst/>
          </a:prstGeom>
          <a:solidFill>
            <a:schemeClr val="accent5">
              <a:lumMod val="20000"/>
              <a:lumOff val="80000"/>
              <a:alpha val="82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192" y="4479409"/>
            <a:ext cx="1463040" cy="939624"/>
          </a:xfrm>
          <a:prstGeom prst="rect">
            <a:avLst/>
          </a:prstGeom>
        </p:spPr>
      </p:pic>
      <p:sp>
        <p:nvSpPr>
          <p:cNvPr id="19" name="TextBox 18"/>
          <p:cNvSpPr txBox="1"/>
          <p:nvPr/>
        </p:nvSpPr>
        <p:spPr>
          <a:xfrm>
            <a:off x="1775876" y="4399763"/>
            <a:ext cx="2077173" cy="1128514"/>
          </a:xfrm>
          <a:prstGeom prst="rect">
            <a:avLst/>
          </a:prstGeom>
          <a:noFill/>
        </p:spPr>
        <p:txBody>
          <a:bodyPr wrap="square" rtlCol="0">
            <a:spAutoFit/>
          </a:bodyPr>
          <a:lstStyle/>
          <a:p>
            <a:pPr>
              <a:spcBef>
                <a:spcPts val="200"/>
              </a:spcBef>
            </a:pPr>
            <a:r>
              <a:rPr lang="en-US" sz="2400" b="1" dirty="0" smtClean="0">
                <a:latin typeface="Arial" panose="020B0604020202020204" pitchFamily="34" charset="0"/>
                <a:cs typeface="Arial" panose="020B0604020202020204" pitchFamily="34" charset="0"/>
              </a:rPr>
              <a:t>FREE</a:t>
            </a:r>
          </a:p>
          <a:p>
            <a:r>
              <a:rPr lang="en-US" dirty="0" smtClean="0">
                <a:latin typeface="Arial" panose="020B0604020202020204" pitchFamily="34" charset="0"/>
                <a:cs typeface="Arial" panose="020B0604020202020204" pitchFamily="34" charset="0"/>
              </a:rPr>
              <a:t>TUITION &amp; FEES </a:t>
            </a:r>
            <a:endParaRPr lang="en-US" dirty="0">
              <a:latin typeface="Arial" panose="020B0604020202020204" pitchFamily="34" charset="0"/>
              <a:cs typeface="Arial" panose="020B0604020202020204" pitchFamily="34" charset="0"/>
            </a:endParaRPr>
          </a:p>
          <a:p>
            <a:pPr>
              <a:spcBef>
                <a:spcPts val="200"/>
              </a:spcBef>
            </a:pPr>
            <a:r>
              <a:rPr lang="en-US" sz="1200" dirty="0" smtClean="0">
                <a:latin typeface="Arial" panose="020B0604020202020204" pitchFamily="34" charset="0"/>
                <a:cs typeface="Arial" panose="020B0604020202020204" pitchFamily="34" charset="0"/>
              </a:rPr>
              <a:t>FOR LOWEST INCOME</a:t>
            </a:r>
          </a:p>
          <a:p>
            <a:pPr>
              <a:spcBef>
                <a:spcPts val="200"/>
              </a:spcBef>
            </a:pPr>
            <a:r>
              <a:rPr lang="en-US" sz="1000" dirty="0" smtClean="0">
                <a:latin typeface="Arial" panose="020B0604020202020204" pitchFamily="34" charset="0"/>
                <a:cs typeface="Arial" panose="020B0604020202020204" pitchFamily="34" charset="0"/>
              </a:rPr>
              <a:t>($50,000 FOR A FAMILY OF 4)</a:t>
            </a:r>
            <a:endParaRPr lang="en-US" sz="1000" dirty="0">
              <a:latin typeface="Arial" panose="020B0604020202020204" pitchFamily="34" charset="0"/>
              <a:cs typeface="Arial" panose="020B0604020202020204" pitchFamily="34" charset="0"/>
            </a:endParaRPr>
          </a:p>
        </p:txBody>
      </p:sp>
      <p:sp>
        <p:nvSpPr>
          <p:cNvPr id="20" name="TextBox 19"/>
          <p:cNvSpPr txBox="1"/>
          <p:nvPr/>
        </p:nvSpPr>
        <p:spPr>
          <a:xfrm>
            <a:off x="5868616" y="1605778"/>
            <a:ext cx="2077173" cy="1369606"/>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PREDICTED</a:t>
            </a:r>
          </a:p>
          <a:p>
            <a:pPr>
              <a:spcBef>
                <a:spcPts val="200"/>
              </a:spcBef>
            </a:pPr>
            <a:r>
              <a:rPr lang="en-US" sz="1200" dirty="0" smtClean="0">
                <a:latin typeface="Arial" panose="020B0604020202020204" pitchFamily="34" charset="0"/>
                <a:cs typeface="Arial" panose="020B0604020202020204" pitchFamily="34" charset="0"/>
              </a:rPr>
              <a:t>TO SERVE A TOTAL OF</a:t>
            </a:r>
          </a:p>
          <a:p>
            <a:pPr>
              <a:spcBef>
                <a:spcPts val="200"/>
              </a:spcBef>
            </a:pPr>
            <a:r>
              <a:rPr lang="en-US" sz="2400" b="1" dirty="0" smtClean="0">
                <a:latin typeface="Arial" panose="020B0604020202020204" pitchFamily="34" charset="0"/>
                <a:cs typeface="Arial" panose="020B0604020202020204" pitchFamily="34" charset="0"/>
              </a:rPr>
              <a:t>110,000</a:t>
            </a:r>
          </a:p>
          <a:p>
            <a:pPr>
              <a:spcBef>
                <a:spcPts val="200"/>
              </a:spcBef>
            </a:pPr>
            <a:r>
              <a:rPr lang="en-US" sz="1200" dirty="0" smtClean="0">
                <a:latin typeface="Arial" panose="020B0604020202020204" pitchFamily="34" charset="0"/>
                <a:cs typeface="Arial" panose="020B0604020202020204" pitchFamily="34" charset="0"/>
              </a:rPr>
              <a:t>Students in </a:t>
            </a:r>
            <a:r>
              <a:rPr lang="en-US" sz="1200" dirty="0">
                <a:latin typeface="Arial" panose="020B0604020202020204" pitchFamily="34" charset="0"/>
                <a:cs typeface="Arial" panose="020B0604020202020204" pitchFamily="34" charset="0"/>
              </a:rPr>
              <a:t>the first year </a:t>
            </a:r>
            <a:r>
              <a:rPr lang="en-US" sz="1200" dirty="0" smtClean="0">
                <a:latin typeface="Arial" panose="020B0604020202020204" pitchFamily="34" charset="0"/>
                <a:cs typeface="Arial" panose="020B0604020202020204" pitchFamily="34" charset="0"/>
              </a:rPr>
              <a:t/>
            </a:r>
            <a:br>
              <a:rPr lang="en-US" sz="1200"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of </a:t>
            </a:r>
            <a:r>
              <a:rPr lang="en-US" sz="1200" dirty="0">
                <a:latin typeface="Arial" panose="020B0604020202020204" pitchFamily="34" charset="0"/>
                <a:cs typeface="Arial" panose="020B0604020202020204" pitchFamily="34" charset="0"/>
              </a:rPr>
              <a:t>implementation</a:t>
            </a:r>
          </a:p>
        </p:txBody>
      </p:sp>
      <p:sp>
        <p:nvSpPr>
          <p:cNvPr id="21" name="TextBox 20"/>
          <p:cNvSpPr txBox="1"/>
          <p:nvPr/>
        </p:nvSpPr>
        <p:spPr>
          <a:xfrm>
            <a:off x="1758314" y="1539093"/>
            <a:ext cx="2077173" cy="1251625"/>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GUARANTEED </a:t>
            </a:r>
          </a:p>
          <a:p>
            <a:r>
              <a:rPr lang="en-US" dirty="0" smtClean="0">
                <a:latin typeface="Arial" panose="020B0604020202020204" pitchFamily="34" charset="0"/>
                <a:cs typeface="Arial" panose="020B0604020202020204" pitchFamily="34" charset="0"/>
              </a:rPr>
              <a:t>FINANCIAL AID</a:t>
            </a:r>
          </a:p>
          <a:p>
            <a:pPr>
              <a:spcBef>
                <a:spcPts val="200"/>
              </a:spcBef>
            </a:pPr>
            <a:r>
              <a:rPr lang="en-US" sz="1200" dirty="0" smtClean="0">
                <a:latin typeface="Arial" panose="020B0604020202020204" pitchFamily="34" charset="0"/>
                <a:cs typeface="Arial" panose="020B0604020202020204" pitchFamily="34" charset="0"/>
              </a:rPr>
              <a:t>BY ACADEMIC YEAR</a:t>
            </a:r>
          </a:p>
          <a:p>
            <a:pPr>
              <a:spcBef>
                <a:spcPts val="200"/>
              </a:spcBef>
            </a:pPr>
            <a:r>
              <a:rPr lang="en-US" sz="2400" b="1" dirty="0" smtClean="0">
                <a:latin typeface="Arial" panose="020B0604020202020204" pitchFamily="34" charset="0"/>
                <a:cs typeface="Arial" panose="020B0604020202020204" pitchFamily="34" charset="0"/>
              </a:rPr>
              <a:t>2020-21</a:t>
            </a:r>
            <a:endParaRPr lang="en-US" sz="2400" b="1" dirty="0">
              <a:latin typeface="Arial" panose="020B0604020202020204" pitchFamily="34" charset="0"/>
              <a:cs typeface="Arial" panose="020B0604020202020204" pitchFamily="34" charset="0"/>
            </a:endParaRPr>
          </a:p>
        </p:txBody>
      </p:sp>
      <p:sp>
        <p:nvSpPr>
          <p:cNvPr id="33" name="Rectangle 32"/>
          <p:cNvSpPr/>
          <p:nvPr/>
        </p:nvSpPr>
        <p:spPr>
          <a:xfrm>
            <a:off x="8324194" y="2869581"/>
            <a:ext cx="3671612" cy="1445632"/>
          </a:xfrm>
          <a:prstGeom prst="rect">
            <a:avLst/>
          </a:prstGeom>
          <a:solidFill>
            <a:schemeClr val="accent5">
              <a:lumMod val="20000"/>
              <a:lumOff val="80000"/>
              <a:alpha val="82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2" name="TextBox 21"/>
          <p:cNvSpPr txBox="1"/>
          <p:nvPr/>
        </p:nvSpPr>
        <p:spPr>
          <a:xfrm>
            <a:off x="5828639" y="4392150"/>
            <a:ext cx="2077173" cy="1128514"/>
          </a:xfrm>
          <a:prstGeom prst="rect">
            <a:avLst/>
          </a:prstGeom>
          <a:noFill/>
        </p:spPr>
        <p:txBody>
          <a:bodyPr wrap="square" rtlCol="0">
            <a:spAutoFit/>
          </a:bodyPr>
          <a:lstStyle/>
          <a:p>
            <a:pPr>
              <a:spcBef>
                <a:spcPts val="200"/>
              </a:spcBef>
            </a:pPr>
            <a:r>
              <a:rPr lang="en-US" sz="2400" b="1" dirty="0" smtClean="0">
                <a:latin typeface="Arial" panose="020B0604020202020204" pitchFamily="34" charset="0"/>
                <a:cs typeface="Arial" panose="020B0604020202020204" pitchFamily="34" charset="0"/>
              </a:rPr>
              <a:t>PARTIAL</a:t>
            </a:r>
          </a:p>
          <a:p>
            <a:r>
              <a:rPr lang="en-US" dirty="0" smtClean="0">
                <a:latin typeface="Arial" panose="020B0604020202020204" pitchFamily="34" charset="0"/>
                <a:cs typeface="Arial" panose="020B0604020202020204" pitchFamily="34" charset="0"/>
              </a:rPr>
              <a:t>TUITION &amp; FEES </a:t>
            </a:r>
            <a:endParaRPr lang="en-US" dirty="0">
              <a:latin typeface="Arial" panose="020B0604020202020204" pitchFamily="34" charset="0"/>
              <a:cs typeface="Arial" panose="020B0604020202020204" pitchFamily="34" charset="0"/>
            </a:endParaRPr>
          </a:p>
          <a:p>
            <a:pPr>
              <a:spcBef>
                <a:spcPts val="200"/>
              </a:spcBef>
            </a:pPr>
            <a:r>
              <a:rPr lang="en-US" sz="1200" dirty="0" smtClean="0">
                <a:latin typeface="Arial" panose="020B0604020202020204" pitchFamily="34" charset="0"/>
                <a:cs typeface="Arial" panose="020B0604020202020204" pitchFamily="34" charset="0"/>
              </a:rPr>
              <a:t>FOR LOW INCOME</a:t>
            </a:r>
          </a:p>
          <a:p>
            <a:pPr>
              <a:spcBef>
                <a:spcPts val="200"/>
              </a:spcBef>
            </a:pPr>
            <a:r>
              <a:rPr lang="en-US" sz="1000" dirty="0" smtClean="0">
                <a:latin typeface="Arial" panose="020B0604020202020204" pitchFamily="34" charset="0"/>
                <a:cs typeface="Arial" panose="020B0604020202020204" pitchFamily="34" charset="0"/>
              </a:rPr>
              <a:t>($92,000 FOR A FAMILY OF 4)</a:t>
            </a:r>
            <a:endParaRPr lang="en-US" sz="1000" dirty="0">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0568" y="1530335"/>
            <a:ext cx="1690748" cy="767851"/>
          </a:xfrm>
          <a:prstGeom prst="rect">
            <a:avLst/>
          </a:prstGeom>
        </p:spPr>
      </p:pic>
      <p:sp>
        <p:nvSpPr>
          <p:cNvPr id="24" name="TextBox 23"/>
          <p:cNvSpPr txBox="1"/>
          <p:nvPr/>
        </p:nvSpPr>
        <p:spPr>
          <a:xfrm>
            <a:off x="9978918" y="1394795"/>
            <a:ext cx="1865056" cy="892552"/>
          </a:xfrm>
          <a:prstGeom prst="rect">
            <a:avLst/>
          </a:prstGeom>
          <a:noFill/>
        </p:spPr>
        <p:txBody>
          <a:bodyPr wrap="square" rtlCol="0">
            <a:spAutoFit/>
          </a:bodyPr>
          <a:lstStyle/>
          <a:p>
            <a:r>
              <a:rPr lang="en-US" sz="1300" dirty="0" smtClean="0">
                <a:latin typeface="Arial" panose="020B0604020202020204" pitchFamily="34" charset="0"/>
                <a:cs typeface="Arial" panose="020B0604020202020204" pitchFamily="34" charset="0"/>
              </a:rPr>
              <a:t>In addition to tuition and fees the grant can cover other costs such as books and housing </a:t>
            </a:r>
            <a:endParaRPr lang="en-US" sz="13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0278" y="3235682"/>
            <a:ext cx="1031328" cy="767851"/>
          </a:xfrm>
          <a:prstGeom prst="rect">
            <a:avLst/>
          </a:prstGeom>
        </p:spPr>
      </p:pic>
      <p:sp>
        <p:nvSpPr>
          <p:cNvPr id="25" name="TextBox 24"/>
          <p:cNvSpPr txBox="1"/>
          <p:nvPr/>
        </p:nvSpPr>
        <p:spPr>
          <a:xfrm>
            <a:off x="9978918" y="3421685"/>
            <a:ext cx="1865056" cy="292388"/>
          </a:xfrm>
          <a:prstGeom prst="rect">
            <a:avLst/>
          </a:prstGeom>
          <a:noFill/>
        </p:spPr>
        <p:txBody>
          <a:bodyPr wrap="square" rtlCol="0">
            <a:spAutoFit/>
          </a:bodyPr>
          <a:lstStyle/>
          <a:p>
            <a:r>
              <a:rPr lang="en-US" sz="1300" dirty="0" smtClean="0">
                <a:latin typeface="Arial" panose="020B0604020202020204" pitchFamily="34" charset="0"/>
                <a:cs typeface="Arial" panose="020B0604020202020204" pitchFamily="34" charset="0"/>
              </a:rPr>
              <a:t>Decreases debt</a:t>
            </a:r>
            <a:endParaRPr lang="en-US" sz="1300" dirty="0">
              <a:latin typeface="Arial" panose="020B0604020202020204" pitchFamily="34" charset="0"/>
              <a:cs typeface="Arial" panose="020B0604020202020204" pitchFamily="34" charset="0"/>
            </a:endParaRPr>
          </a:p>
        </p:txBody>
      </p:sp>
      <p:grpSp>
        <p:nvGrpSpPr>
          <p:cNvPr id="13" name="Group 13"/>
          <p:cNvGrpSpPr>
            <a:grpSpLocks noChangeAspect="1"/>
          </p:cNvGrpSpPr>
          <p:nvPr/>
        </p:nvGrpSpPr>
        <p:grpSpPr bwMode="auto">
          <a:xfrm>
            <a:off x="8604376" y="4880032"/>
            <a:ext cx="959971" cy="803949"/>
            <a:chOff x="3658" y="1601"/>
            <a:chExt cx="886" cy="742"/>
          </a:xfrm>
        </p:grpSpPr>
        <p:sp>
          <p:nvSpPr>
            <p:cNvPr id="14" name="AutoShape 12"/>
            <p:cNvSpPr>
              <a:spLocks noChangeAspect="1" noChangeArrowheads="1" noTextEdit="1"/>
            </p:cNvSpPr>
            <p:nvPr/>
          </p:nvSpPr>
          <p:spPr bwMode="auto">
            <a:xfrm>
              <a:off x="3658" y="1601"/>
              <a:ext cx="886" cy="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3654" y="2073"/>
              <a:ext cx="886" cy="270"/>
            </a:xfrm>
            <a:custGeom>
              <a:avLst/>
              <a:gdLst>
                <a:gd name="T0" fmla="*/ 89 w 222"/>
                <a:gd name="T1" fmla="*/ 1 h 72"/>
                <a:gd name="T2" fmla="*/ 91 w 222"/>
                <a:gd name="T3" fmla="*/ 1 h 72"/>
                <a:gd name="T4" fmla="*/ 107 w 222"/>
                <a:gd name="T5" fmla="*/ 4 h 72"/>
                <a:gd name="T6" fmla="*/ 112 w 222"/>
                <a:gd name="T7" fmla="*/ 2 h 72"/>
                <a:gd name="T8" fmla="*/ 131 w 222"/>
                <a:gd name="T9" fmla="*/ 3 h 72"/>
                <a:gd name="T10" fmla="*/ 153 w 222"/>
                <a:gd name="T11" fmla="*/ 37 h 72"/>
                <a:gd name="T12" fmla="*/ 163 w 222"/>
                <a:gd name="T13" fmla="*/ 38 h 72"/>
                <a:gd name="T14" fmla="*/ 177 w 222"/>
                <a:gd name="T15" fmla="*/ 24 h 72"/>
                <a:gd name="T16" fmla="*/ 186 w 222"/>
                <a:gd name="T17" fmla="*/ 25 h 72"/>
                <a:gd name="T18" fmla="*/ 222 w 222"/>
                <a:gd name="T19" fmla="*/ 72 h 72"/>
                <a:gd name="T20" fmla="*/ 0 w 222"/>
                <a:gd name="T21" fmla="*/ 72 h 72"/>
                <a:gd name="T22" fmla="*/ 36 w 222"/>
                <a:gd name="T23" fmla="*/ 22 h 72"/>
                <a:gd name="T24" fmla="*/ 44 w 222"/>
                <a:gd name="T25" fmla="*/ 23 h 72"/>
                <a:gd name="T26" fmla="*/ 61 w 222"/>
                <a:gd name="T27" fmla="*/ 43 h 72"/>
                <a:gd name="T28" fmla="*/ 88 w 222"/>
                <a:gd name="T29" fmla="*/ 3 h 72"/>
                <a:gd name="T30" fmla="*/ 89 w 222"/>
                <a:gd name="T31" fmla="*/ 1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2" h="72">
                  <a:moveTo>
                    <a:pt x="89" y="1"/>
                  </a:moveTo>
                  <a:cubicBezTo>
                    <a:pt x="90" y="1"/>
                    <a:pt x="91" y="1"/>
                    <a:pt x="91" y="1"/>
                  </a:cubicBezTo>
                  <a:cubicBezTo>
                    <a:pt x="96" y="7"/>
                    <a:pt x="101" y="7"/>
                    <a:pt x="107" y="4"/>
                  </a:cubicBezTo>
                  <a:cubicBezTo>
                    <a:pt x="108" y="3"/>
                    <a:pt x="110" y="0"/>
                    <a:pt x="112" y="2"/>
                  </a:cubicBezTo>
                  <a:cubicBezTo>
                    <a:pt x="118" y="8"/>
                    <a:pt x="124" y="5"/>
                    <a:pt x="131" y="3"/>
                  </a:cubicBezTo>
                  <a:cubicBezTo>
                    <a:pt x="138" y="14"/>
                    <a:pt x="146" y="25"/>
                    <a:pt x="153" y="37"/>
                  </a:cubicBezTo>
                  <a:cubicBezTo>
                    <a:pt x="157" y="43"/>
                    <a:pt x="159" y="42"/>
                    <a:pt x="163" y="38"/>
                  </a:cubicBezTo>
                  <a:cubicBezTo>
                    <a:pt x="168" y="33"/>
                    <a:pt x="173" y="29"/>
                    <a:pt x="177" y="24"/>
                  </a:cubicBezTo>
                  <a:cubicBezTo>
                    <a:pt x="180" y="21"/>
                    <a:pt x="183" y="21"/>
                    <a:pt x="186" y="25"/>
                  </a:cubicBezTo>
                  <a:cubicBezTo>
                    <a:pt x="197" y="40"/>
                    <a:pt x="210" y="56"/>
                    <a:pt x="222" y="72"/>
                  </a:cubicBezTo>
                  <a:cubicBezTo>
                    <a:pt x="0" y="72"/>
                    <a:pt x="0" y="72"/>
                    <a:pt x="0" y="72"/>
                  </a:cubicBezTo>
                  <a:cubicBezTo>
                    <a:pt x="12" y="55"/>
                    <a:pt x="24" y="39"/>
                    <a:pt x="36" y="22"/>
                  </a:cubicBezTo>
                  <a:cubicBezTo>
                    <a:pt x="39" y="18"/>
                    <a:pt x="41" y="20"/>
                    <a:pt x="44" y="23"/>
                  </a:cubicBezTo>
                  <a:cubicBezTo>
                    <a:pt x="49" y="29"/>
                    <a:pt x="55" y="36"/>
                    <a:pt x="61" y="43"/>
                  </a:cubicBezTo>
                  <a:cubicBezTo>
                    <a:pt x="71" y="28"/>
                    <a:pt x="79" y="16"/>
                    <a:pt x="88" y="3"/>
                  </a:cubicBezTo>
                  <a:cubicBezTo>
                    <a:pt x="88" y="2"/>
                    <a:pt x="89" y="2"/>
                    <a:pt x="89" y="1"/>
                  </a:cubicBezTo>
                </a:path>
              </a:pathLst>
            </a:custGeom>
            <a:solidFill>
              <a:srgbClr val="FAD2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3877" y="1605"/>
              <a:ext cx="428" cy="483"/>
            </a:xfrm>
            <a:custGeom>
              <a:avLst/>
              <a:gdLst>
                <a:gd name="T0" fmla="*/ 107 w 107"/>
                <a:gd name="T1" fmla="*/ 8 h 129"/>
                <a:gd name="T2" fmla="*/ 107 w 107"/>
                <a:gd name="T3" fmla="*/ 6 h 129"/>
                <a:gd name="T4" fmla="*/ 102 w 107"/>
                <a:gd name="T5" fmla="*/ 1 h 129"/>
                <a:gd name="T6" fmla="*/ 86 w 107"/>
                <a:gd name="T7" fmla="*/ 11 h 129"/>
                <a:gd name="T8" fmla="*/ 77 w 107"/>
                <a:gd name="T9" fmla="*/ 21 h 129"/>
                <a:gd name="T10" fmla="*/ 56 w 107"/>
                <a:gd name="T11" fmla="*/ 31 h 129"/>
                <a:gd name="T12" fmla="*/ 54 w 107"/>
                <a:gd name="T13" fmla="*/ 31 h 129"/>
                <a:gd name="T14" fmla="*/ 51 w 107"/>
                <a:gd name="T15" fmla="*/ 31 h 129"/>
                <a:gd name="T16" fmla="*/ 30 w 107"/>
                <a:gd name="T17" fmla="*/ 21 h 129"/>
                <a:gd name="T18" fmla="*/ 22 w 107"/>
                <a:gd name="T19" fmla="*/ 11 h 129"/>
                <a:gd name="T20" fmla="*/ 5 w 107"/>
                <a:gd name="T21" fmla="*/ 1 h 129"/>
                <a:gd name="T22" fmla="*/ 0 w 107"/>
                <a:gd name="T23" fmla="*/ 6 h 129"/>
                <a:gd name="T24" fmla="*/ 0 w 107"/>
                <a:gd name="T25" fmla="*/ 8 h 129"/>
                <a:gd name="T26" fmla="*/ 1 w 107"/>
                <a:gd name="T27" fmla="*/ 11 h 129"/>
                <a:gd name="T28" fmla="*/ 2 w 107"/>
                <a:gd name="T29" fmla="*/ 14 h 129"/>
                <a:gd name="T30" fmla="*/ 4 w 107"/>
                <a:gd name="T31" fmla="*/ 16 h 129"/>
                <a:gd name="T32" fmla="*/ 6 w 107"/>
                <a:gd name="T33" fmla="*/ 18 h 129"/>
                <a:gd name="T34" fmla="*/ 10 w 107"/>
                <a:gd name="T35" fmla="*/ 21 h 129"/>
                <a:gd name="T36" fmla="*/ 11 w 107"/>
                <a:gd name="T37" fmla="*/ 23 h 129"/>
                <a:gd name="T38" fmla="*/ 15 w 107"/>
                <a:gd name="T39" fmla="*/ 27 h 129"/>
                <a:gd name="T40" fmla="*/ 17 w 107"/>
                <a:gd name="T41" fmla="*/ 29 h 129"/>
                <a:gd name="T42" fmla="*/ 21 w 107"/>
                <a:gd name="T43" fmla="*/ 33 h 129"/>
                <a:gd name="T44" fmla="*/ 25 w 107"/>
                <a:gd name="T45" fmla="*/ 37 h 129"/>
                <a:gd name="T46" fmla="*/ 28 w 107"/>
                <a:gd name="T47" fmla="*/ 40 h 129"/>
                <a:gd name="T48" fmla="*/ 34 w 107"/>
                <a:gd name="T49" fmla="*/ 47 h 129"/>
                <a:gd name="T50" fmla="*/ 36 w 107"/>
                <a:gd name="T51" fmla="*/ 118 h 129"/>
                <a:gd name="T52" fmla="*/ 46 w 107"/>
                <a:gd name="T53" fmla="*/ 128 h 129"/>
                <a:gd name="T54" fmla="*/ 52 w 107"/>
                <a:gd name="T55" fmla="*/ 87 h 129"/>
                <a:gd name="T56" fmla="*/ 55 w 107"/>
                <a:gd name="T57" fmla="*/ 87 h 129"/>
                <a:gd name="T58" fmla="*/ 61 w 107"/>
                <a:gd name="T59" fmla="*/ 128 h 129"/>
                <a:gd name="T60" fmla="*/ 61 w 107"/>
                <a:gd name="T61" fmla="*/ 128 h 129"/>
                <a:gd name="T62" fmla="*/ 71 w 107"/>
                <a:gd name="T63" fmla="*/ 118 h 129"/>
                <a:gd name="T64" fmla="*/ 73 w 107"/>
                <a:gd name="T65" fmla="*/ 47 h 129"/>
                <a:gd name="T66" fmla="*/ 80 w 107"/>
                <a:gd name="T67" fmla="*/ 40 h 129"/>
                <a:gd name="T68" fmla="*/ 83 w 107"/>
                <a:gd name="T69" fmla="*/ 37 h 129"/>
                <a:gd name="T70" fmla="*/ 86 w 107"/>
                <a:gd name="T71" fmla="*/ 33 h 129"/>
                <a:gd name="T72" fmla="*/ 90 w 107"/>
                <a:gd name="T73" fmla="*/ 29 h 129"/>
                <a:gd name="T74" fmla="*/ 92 w 107"/>
                <a:gd name="T75" fmla="*/ 27 h 129"/>
                <a:gd name="T76" fmla="*/ 96 w 107"/>
                <a:gd name="T77" fmla="*/ 23 h 129"/>
                <a:gd name="T78" fmla="*/ 98 w 107"/>
                <a:gd name="T79" fmla="*/ 21 h 129"/>
                <a:gd name="T80" fmla="*/ 101 w 107"/>
                <a:gd name="T81" fmla="*/ 18 h 129"/>
                <a:gd name="T82" fmla="*/ 103 w 107"/>
                <a:gd name="T83" fmla="*/ 16 h 129"/>
                <a:gd name="T84" fmla="*/ 105 w 107"/>
                <a:gd name="T85" fmla="*/ 14 h 129"/>
                <a:gd name="T86" fmla="*/ 106 w 107"/>
                <a:gd name="T87" fmla="*/ 11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7" h="129">
                  <a:moveTo>
                    <a:pt x="107" y="10"/>
                  </a:moveTo>
                  <a:cubicBezTo>
                    <a:pt x="107" y="9"/>
                    <a:pt x="107" y="9"/>
                    <a:pt x="107" y="8"/>
                  </a:cubicBezTo>
                  <a:cubicBezTo>
                    <a:pt x="107" y="8"/>
                    <a:pt x="107" y="8"/>
                    <a:pt x="107" y="8"/>
                  </a:cubicBezTo>
                  <a:cubicBezTo>
                    <a:pt x="107" y="7"/>
                    <a:pt x="107" y="7"/>
                    <a:pt x="107" y="6"/>
                  </a:cubicBezTo>
                  <a:cubicBezTo>
                    <a:pt x="107" y="5"/>
                    <a:pt x="106" y="5"/>
                    <a:pt x="106" y="4"/>
                  </a:cubicBezTo>
                  <a:cubicBezTo>
                    <a:pt x="105" y="3"/>
                    <a:pt x="103" y="2"/>
                    <a:pt x="102" y="1"/>
                  </a:cubicBezTo>
                  <a:cubicBezTo>
                    <a:pt x="98" y="0"/>
                    <a:pt x="95" y="2"/>
                    <a:pt x="92" y="5"/>
                  </a:cubicBezTo>
                  <a:cubicBezTo>
                    <a:pt x="90" y="7"/>
                    <a:pt x="88" y="9"/>
                    <a:pt x="86" y="11"/>
                  </a:cubicBezTo>
                  <a:cubicBezTo>
                    <a:pt x="83" y="14"/>
                    <a:pt x="80" y="16"/>
                    <a:pt x="78" y="19"/>
                  </a:cubicBezTo>
                  <a:cubicBezTo>
                    <a:pt x="78" y="20"/>
                    <a:pt x="77" y="20"/>
                    <a:pt x="77" y="21"/>
                  </a:cubicBezTo>
                  <a:cubicBezTo>
                    <a:pt x="76" y="21"/>
                    <a:pt x="75" y="22"/>
                    <a:pt x="74" y="23"/>
                  </a:cubicBezTo>
                  <a:cubicBezTo>
                    <a:pt x="68" y="28"/>
                    <a:pt x="64" y="30"/>
                    <a:pt x="56" y="31"/>
                  </a:cubicBezTo>
                  <a:cubicBezTo>
                    <a:pt x="55" y="31"/>
                    <a:pt x="55" y="31"/>
                    <a:pt x="54" y="31"/>
                  </a:cubicBezTo>
                  <a:cubicBezTo>
                    <a:pt x="54" y="31"/>
                    <a:pt x="54" y="31"/>
                    <a:pt x="54" y="31"/>
                  </a:cubicBezTo>
                  <a:cubicBezTo>
                    <a:pt x="53" y="31"/>
                    <a:pt x="53" y="31"/>
                    <a:pt x="53" y="31"/>
                  </a:cubicBezTo>
                  <a:cubicBezTo>
                    <a:pt x="53" y="31"/>
                    <a:pt x="52" y="31"/>
                    <a:pt x="51" y="31"/>
                  </a:cubicBezTo>
                  <a:cubicBezTo>
                    <a:pt x="44" y="30"/>
                    <a:pt x="39" y="28"/>
                    <a:pt x="33" y="23"/>
                  </a:cubicBezTo>
                  <a:cubicBezTo>
                    <a:pt x="32" y="22"/>
                    <a:pt x="31" y="21"/>
                    <a:pt x="30" y="21"/>
                  </a:cubicBezTo>
                  <a:cubicBezTo>
                    <a:pt x="30" y="20"/>
                    <a:pt x="30" y="20"/>
                    <a:pt x="29" y="19"/>
                  </a:cubicBezTo>
                  <a:cubicBezTo>
                    <a:pt x="27" y="16"/>
                    <a:pt x="24" y="14"/>
                    <a:pt x="22" y="11"/>
                  </a:cubicBezTo>
                  <a:cubicBezTo>
                    <a:pt x="19" y="9"/>
                    <a:pt x="17" y="7"/>
                    <a:pt x="16" y="5"/>
                  </a:cubicBezTo>
                  <a:cubicBezTo>
                    <a:pt x="12" y="2"/>
                    <a:pt x="9" y="0"/>
                    <a:pt x="5" y="1"/>
                  </a:cubicBezTo>
                  <a:cubicBezTo>
                    <a:pt x="4" y="2"/>
                    <a:pt x="3" y="3"/>
                    <a:pt x="1" y="4"/>
                  </a:cubicBezTo>
                  <a:cubicBezTo>
                    <a:pt x="1" y="5"/>
                    <a:pt x="1" y="5"/>
                    <a:pt x="0" y="6"/>
                  </a:cubicBezTo>
                  <a:cubicBezTo>
                    <a:pt x="0" y="7"/>
                    <a:pt x="0" y="7"/>
                    <a:pt x="0" y="8"/>
                  </a:cubicBezTo>
                  <a:cubicBezTo>
                    <a:pt x="0" y="8"/>
                    <a:pt x="0" y="8"/>
                    <a:pt x="0" y="8"/>
                  </a:cubicBezTo>
                  <a:cubicBezTo>
                    <a:pt x="0" y="9"/>
                    <a:pt x="0" y="9"/>
                    <a:pt x="0" y="10"/>
                  </a:cubicBezTo>
                  <a:cubicBezTo>
                    <a:pt x="0" y="10"/>
                    <a:pt x="1" y="11"/>
                    <a:pt x="1" y="11"/>
                  </a:cubicBezTo>
                  <a:cubicBezTo>
                    <a:pt x="1" y="12"/>
                    <a:pt x="1" y="12"/>
                    <a:pt x="1" y="12"/>
                  </a:cubicBezTo>
                  <a:cubicBezTo>
                    <a:pt x="1" y="12"/>
                    <a:pt x="2" y="13"/>
                    <a:pt x="2" y="14"/>
                  </a:cubicBezTo>
                  <a:cubicBezTo>
                    <a:pt x="3" y="14"/>
                    <a:pt x="3" y="15"/>
                    <a:pt x="4" y="16"/>
                  </a:cubicBezTo>
                  <a:cubicBezTo>
                    <a:pt x="4" y="16"/>
                    <a:pt x="4" y="16"/>
                    <a:pt x="4" y="16"/>
                  </a:cubicBezTo>
                  <a:cubicBezTo>
                    <a:pt x="5" y="16"/>
                    <a:pt x="5" y="17"/>
                    <a:pt x="6" y="17"/>
                  </a:cubicBezTo>
                  <a:cubicBezTo>
                    <a:pt x="6" y="18"/>
                    <a:pt x="6" y="18"/>
                    <a:pt x="6" y="18"/>
                  </a:cubicBezTo>
                  <a:cubicBezTo>
                    <a:pt x="6" y="18"/>
                    <a:pt x="7" y="19"/>
                    <a:pt x="8" y="19"/>
                  </a:cubicBezTo>
                  <a:cubicBezTo>
                    <a:pt x="8" y="20"/>
                    <a:pt x="9" y="21"/>
                    <a:pt x="10" y="21"/>
                  </a:cubicBezTo>
                  <a:cubicBezTo>
                    <a:pt x="10" y="22"/>
                    <a:pt x="11" y="23"/>
                    <a:pt x="11" y="23"/>
                  </a:cubicBezTo>
                  <a:cubicBezTo>
                    <a:pt x="11" y="23"/>
                    <a:pt x="11" y="23"/>
                    <a:pt x="11" y="23"/>
                  </a:cubicBezTo>
                  <a:cubicBezTo>
                    <a:pt x="12" y="24"/>
                    <a:pt x="13" y="24"/>
                    <a:pt x="13" y="25"/>
                  </a:cubicBezTo>
                  <a:cubicBezTo>
                    <a:pt x="14" y="26"/>
                    <a:pt x="15" y="26"/>
                    <a:pt x="15" y="27"/>
                  </a:cubicBezTo>
                  <a:cubicBezTo>
                    <a:pt x="16" y="28"/>
                    <a:pt x="16" y="28"/>
                    <a:pt x="17" y="29"/>
                  </a:cubicBezTo>
                  <a:cubicBezTo>
                    <a:pt x="17" y="29"/>
                    <a:pt x="17" y="29"/>
                    <a:pt x="17" y="29"/>
                  </a:cubicBezTo>
                  <a:cubicBezTo>
                    <a:pt x="18" y="30"/>
                    <a:pt x="18" y="30"/>
                    <a:pt x="19" y="31"/>
                  </a:cubicBezTo>
                  <a:cubicBezTo>
                    <a:pt x="19" y="31"/>
                    <a:pt x="20" y="32"/>
                    <a:pt x="21" y="33"/>
                  </a:cubicBezTo>
                  <a:cubicBezTo>
                    <a:pt x="21" y="33"/>
                    <a:pt x="22" y="34"/>
                    <a:pt x="22" y="34"/>
                  </a:cubicBezTo>
                  <a:cubicBezTo>
                    <a:pt x="23" y="35"/>
                    <a:pt x="24" y="36"/>
                    <a:pt x="25" y="37"/>
                  </a:cubicBezTo>
                  <a:cubicBezTo>
                    <a:pt x="25" y="37"/>
                    <a:pt x="26" y="38"/>
                    <a:pt x="26" y="38"/>
                  </a:cubicBezTo>
                  <a:cubicBezTo>
                    <a:pt x="27" y="39"/>
                    <a:pt x="27" y="39"/>
                    <a:pt x="28" y="40"/>
                  </a:cubicBezTo>
                  <a:cubicBezTo>
                    <a:pt x="30" y="42"/>
                    <a:pt x="32" y="44"/>
                    <a:pt x="34" y="47"/>
                  </a:cubicBezTo>
                  <a:cubicBezTo>
                    <a:pt x="34" y="47"/>
                    <a:pt x="34" y="47"/>
                    <a:pt x="34" y="47"/>
                  </a:cubicBezTo>
                  <a:cubicBezTo>
                    <a:pt x="37" y="55"/>
                    <a:pt x="36" y="63"/>
                    <a:pt x="36" y="71"/>
                  </a:cubicBezTo>
                  <a:cubicBezTo>
                    <a:pt x="36" y="87"/>
                    <a:pt x="36" y="103"/>
                    <a:pt x="36" y="118"/>
                  </a:cubicBezTo>
                  <a:cubicBezTo>
                    <a:pt x="36" y="123"/>
                    <a:pt x="37" y="128"/>
                    <a:pt x="43" y="129"/>
                  </a:cubicBezTo>
                  <a:cubicBezTo>
                    <a:pt x="44" y="129"/>
                    <a:pt x="45" y="128"/>
                    <a:pt x="46" y="128"/>
                  </a:cubicBezTo>
                  <a:cubicBezTo>
                    <a:pt x="51" y="127"/>
                    <a:pt x="52" y="123"/>
                    <a:pt x="52" y="119"/>
                  </a:cubicBezTo>
                  <a:cubicBezTo>
                    <a:pt x="52" y="108"/>
                    <a:pt x="52" y="98"/>
                    <a:pt x="52" y="87"/>
                  </a:cubicBezTo>
                  <a:cubicBezTo>
                    <a:pt x="52" y="86"/>
                    <a:pt x="51" y="83"/>
                    <a:pt x="54" y="82"/>
                  </a:cubicBezTo>
                  <a:cubicBezTo>
                    <a:pt x="56" y="83"/>
                    <a:pt x="55" y="86"/>
                    <a:pt x="55" y="87"/>
                  </a:cubicBezTo>
                  <a:cubicBezTo>
                    <a:pt x="55" y="98"/>
                    <a:pt x="55" y="108"/>
                    <a:pt x="55" y="119"/>
                  </a:cubicBezTo>
                  <a:cubicBezTo>
                    <a:pt x="55" y="123"/>
                    <a:pt x="57" y="127"/>
                    <a:pt x="61" y="128"/>
                  </a:cubicBezTo>
                  <a:cubicBezTo>
                    <a:pt x="61" y="128"/>
                    <a:pt x="61" y="128"/>
                    <a:pt x="61" y="128"/>
                  </a:cubicBezTo>
                  <a:cubicBezTo>
                    <a:pt x="61" y="128"/>
                    <a:pt x="61" y="128"/>
                    <a:pt x="61" y="128"/>
                  </a:cubicBezTo>
                  <a:cubicBezTo>
                    <a:pt x="62" y="128"/>
                    <a:pt x="63" y="129"/>
                    <a:pt x="64" y="129"/>
                  </a:cubicBezTo>
                  <a:cubicBezTo>
                    <a:pt x="71" y="128"/>
                    <a:pt x="71" y="123"/>
                    <a:pt x="71" y="118"/>
                  </a:cubicBezTo>
                  <a:cubicBezTo>
                    <a:pt x="71" y="103"/>
                    <a:pt x="71" y="87"/>
                    <a:pt x="72" y="71"/>
                  </a:cubicBezTo>
                  <a:cubicBezTo>
                    <a:pt x="72" y="63"/>
                    <a:pt x="70" y="55"/>
                    <a:pt x="73" y="47"/>
                  </a:cubicBezTo>
                  <a:cubicBezTo>
                    <a:pt x="73" y="47"/>
                    <a:pt x="73" y="47"/>
                    <a:pt x="73" y="47"/>
                  </a:cubicBezTo>
                  <a:cubicBezTo>
                    <a:pt x="75" y="44"/>
                    <a:pt x="77" y="42"/>
                    <a:pt x="80" y="40"/>
                  </a:cubicBezTo>
                  <a:cubicBezTo>
                    <a:pt x="80" y="39"/>
                    <a:pt x="81" y="39"/>
                    <a:pt x="81" y="38"/>
                  </a:cubicBezTo>
                  <a:cubicBezTo>
                    <a:pt x="81" y="38"/>
                    <a:pt x="82" y="37"/>
                    <a:pt x="83" y="37"/>
                  </a:cubicBezTo>
                  <a:cubicBezTo>
                    <a:pt x="83" y="36"/>
                    <a:pt x="84" y="35"/>
                    <a:pt x="85" y="34"/>
                  </a:cubicBezTo>
                  <a:cubicBezTo>
                    <a:pt x="85" y="34"/>
                    <a:pt x="86" y="33"/>
                    <a:pt x="86" y="33"/>
                  </a:cubicBezTo>
                  <a:cubicBezTo>
                    <a:pt x="87" y="32"/>
                    <a:pt x="88" y="31"/>
                    <a:pt x="88" y="31"/>
                  </a:cubicBezTo>
                  <a:cubicBezTo>
                    <a:pt x="89" y="30"/>
                    <a:pt x="90" y="30"/>
                    <a:pt x="90" y="29"/>
                  </a:cubicBezTo>
                  <a:cubicBezTo>
                    <a:pt x="90" y="29"/>
                    <a:pt x="90" y="29"/>
                    <a:pt x="90" y="29"/>
                  </a:cubicBezTo>
                  <a:cubicBezTo>
                    <a:pt x="91" y="28"/>
                    <a:pt x="91" y="28"/>
                    <a:pt x="92" y="27"/>
                  </a:cubicBezTo>
                  <a:cubicBezTo>
                    <a:pt x="93" y="26"/>
                    <a:pt x="93" y="26"/>
                    <a:pt x="94" y="25"/>
                  </a:cubicBezTo>
                  <a:cubicBezTo>
                    <a:pt x="95" y="24"/>
                    <a:pt x="95" y="24"/>
                    <a:pt x="96" y="23"/>
                  </a:cubicBezTo>
                  <a:cubicBezTo>
                    <a:pt x="96" y="23"/>
                    <a:pt x="96" y="23"/>
                    <a:pt x="96" y="23"/>
                  </a:cubicBezTo>
                  <a:cubicBezTo>
                    <a:pt x="96" y="23"/>
                    <a:pt x="97" y="22"/>
                    <a:pt x="98" y="21"/>
                  </a:cubicBezTo>
                  <a:cubicBezTo>
                    <a:pt x="98" y="21"/>
                    <a:pt x="99" y="20"/>
                    <a:pt x="100" y="19"/>
                  </a:cubicBezTo>
                  <a:cubicBezTo>
                    <a:pt x="100" y="19"/>
                    <a:pt x="101" y="18"/>
                    <a:pt x="101" y="18"/>
                  </a:cubicBezTo>
                  <a:cubicBezTo>
                    <a:pt x="102" y="17"/>
                    <a:pt x="102" y="17"/>
                    <a:pt x="102" y="17"/>
                  </a:cubicBezTo>
                  <a:cubicBezTo>
                    <a:pt x="102" y="17"/>
                    <a:pt x="103" y="16"/>
                    <a:pt x="103" y="16"/>
                  </a:cubicBezTo>
                  <a:cubicBezTo>
                    <a:pt x="103" y="16"/>
                    <a:pt x="103" y="16"/>
                    <a:pt x="103" y="16"/>
                  </a:cubicBezTo>
                  <a:cubicBezTo>
                    <a:pt x="104" y="15"/>
                    <a:pt x="105" y="14"/>
                    <a:pt x="105" y="14"/>
                  </a:cubicBezTo>
                  <a:cubicBezTo>
                    <a:pt x="106" y="13"/>
                    <a:pt x="106" y="12"/>
                    <a:pt x="107" y="12"/>
                  </a:cubicBezTo>
                  <a:cubicBezTo>
                    <a:pt x="106" y="11"/>
                    <a:pt x="106" y="11"/>
                    <a:pt x="106" y="11"/>
                  </a:cubicBezTo>
                  <a:cubicBezTo>
                    <a:pt x="106" y="11"/>
                    <a:pt x="107" y="10"/>
                    <a:pt x="107" y="10"/>
                  </a:cubicBezTo>
                </a:path>
              </a:pathLst>
            </a:custGeom>
            <a:solidFill>
              <a:srgbClr val="233A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4033" y="1597"/>
              <a:ext cx="116" cy="109"/>
            </a:xfrm>
            <a:custGeom>
              <a:avLst/>
              <a:gdLst>
                <a:gd name="T0" fmla="*/ 28 w 29"/>
                <a:gd name="T1" fmla="*/ 15 h 29"/>
                <a:gd name="T2" fmla="*/ 14 w 29"/>
                <a:gd name="T3" fmla="*/ 29 h 29"/>
                <a:gd name="T4" fmla="*/ 0 w 29"/>
                <a:gd name="T5" fmla="*/ 15 h 29"/>
                <a:gd name="T6" fmla="*/ 15 w 29"/>
                <a:gd name="T7" fmla="*/ 0 h 29"/>
                <a:gd name="T8" fmla="*/ 28 w 29"/>
                <a:gd name="T9" fmla="*/ 15 h 29"/>
              </a:gdLst>
              <a:ahLst/>
              <a:cxnLst>
                <a:cxn ang="0">
                  <a:pos x="T0" y="T1"/>
                </a:cxn>
                <a:cxn ang="0">
                  <a:pos x="T2" y="T3"/>
                </a:cxn>
                <a:cxn ang="0">
                  <a:pos x="T4" y="T5"/>
                </a:cxn>
                <a:cxn ang="0">
                  <a:pos x="T6" y="T7"/>
                </a:cxn>
                <a:cxn ang="0">
                  <a:pos x="T8" y="T9"/>
                </a:cxn>
              </a:cxnLst>
              <a:rect l="0" t="0" r="r" b="b"/>
              <a:pathLst>
                <a:path w="29" h="29">
                  <a:moveTo>
                    <a:pt x="28" y="15"/>
                  </a:moveTo>
                  <a:cubicBezTo>
                    <a:pt x="28" y="23"/>
                    <a:pt x="22" y="29"/>
                    <a:pt x="14" y="29"/>
                  </a:cubicBezTo>
                  <a:cubicBezTo>
                    <a:pt x="6" y="29"/>
                    <a:pt x="0" y="23"/>
                    <a:pt x="0" y="15"/>
                  </a:cubicBezTo>
                  <a:cubicBezTo>
                    <a:pt x="0" y="7"/>
                    <a:pt x="6" y="0"/>
                    <a:pt x="15" y="0"/>
                  </a:cubicBezTo>
                  <a:cubicBezTo>
                    <a:pt x="22" y="1"/>
                    <a:pt x="29" y="7"/>
                    <a:pt x="28" y="15"/>
                  </a:cubicBezTo>
                </a:path>
              </a:pathLst>
            </a:custGeom>
            <a:solidFill>
              <a:srgbClr val="233A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6" name="TextBox 25"/>
          <p:cNvSpPr txBox="1"/>
          <p:nvPr/>
        </p:nvSpPr>
        <p:spPr>
          <a:xfrm>
            <a:off x="9966321" y="4993798"/>
            <a:ext cx="1865056" cy="492443"/>
          </a:xfrm>
          <a:prstGeom prst="rect">
            <a:avLst/>
          </a:prstGeom>
          <a:noFill/>
        </p:spPr>
        <p:txBody>
          <a:bodyPr wrap="square" rtlCol="0">
            <a:spAutoFit/>
          </a:bodyPr>
          <a:lstStyle/>
          <a:p>
            <a:r>
              <a:rPr lang="en-US" sz="1300" dirty="0" smtClean="0">
                <a:latin typeface="Arial" panose="020B0604020202020204" pitchFamily="34" charset="0"/>
                <a:cs typeface="Arial" panose="020B0604020202020204" pitchFamily="34" charset="0"/>
              </a:rPr>
              <a:t>Improves student success &amp; completion</a:t>
            </a:r>
            <a:endParaRPr lang="en-US" sz="1300" dirty="0">
              <a:latin typeface="Arial" panose="020B0604020202020204" pitchFamily="34" charset="0"/>
              <a:cs typeface="Arial" panose="020B0604020202020204" pitchFamily="34" charset="0"/>
            </a:endParaRPr>
          </a:p>
        </p:txBody>
      </p:sp>
      <p:cxnSp>
        <p:nvCxnSpPr>
          <p:cNvPr id="28" name="Straight Connector 27">
            <a:extLst>
              <a:ext uri="{FF2B5EF4-FFF2-40B4-BE49-F238E27FC236}">
                <a16:creationId xmlns:a16="http://schemas.microsoft.com/office/drawing/2014/main" id="{898FAB53-2D52-4060-BD25-CA41857527EC}"/>
              </a:ext>
            </a:extLst>
          </p:cNvPr>
          <p:cNvCxnSpPr/>
          <p:nvPr/>
        </p:nvCxnSpPr>
        <p:spPr bwMode="gray">
          <a:xfrm>
            <a:off x="195449" y="3563928"/>
            <a:ext cx="3657600" cy="0"/>
          </a:xfrm>
          <a:prstGeom prst="line">
            <a:avLst/>
          </a:prstGeom>
          <a:ln w="19050" cap="flat">
            <a:solidFill>
              <a:schemeClr val="bg1">
                <a:lumMod val="65000"/>
              </a:schemeClr>
            </a:solidFill>
            <a:prstDash val="dash"/>
            <a:miter lim="800000"/>
            <a:tailEnd type="none" w="med" len="lg"/>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98FAB53-2D52-4060-BD25-CA41857527EC}"/>
              </a:ext>
            </a:extLst>
          </p:cNvPr>
          <p:cNvCxnSpPr/>
          <p:nvPr/>
        </p:nvCxnSpPr>
        <p:spPr bwMode="gray">
          <a:xfrm>
            <a:off x="4288189" y="3563928"/>
            <a:ext cx="3657600" cy="0"/>
          </a:xfrm>
          <a:prstGeom prst="line">
            <a:avLst/>
          </a:prstGeom>
          <a:ln w="19050" cap="flat">
            <a:solidFill>
              <a:schemeClr val="bg1">
                <a:lumMod val="65000"/>
              </a:schemeClr>
            </a:solidFill>
            <a:prstDash val="dash"/>
            <a:miter lim="800000"/>
            <a:tailEnd type="none" w="med" len="lg"/>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98FAB53-2D52-4060-BD25-CA41857527EC}"/>
              </a:ext>
            </a:extLst>
          </p:cNvPr>
          <p:cNvCxnSpPr/>
          <p:nvPr/>
        </p:nvCxnSpPr>
        <p:spPr bwMode="gray">
          <a:xfrm>
            <a:off x="4069934" y="1550540"/>
            <a:ext cx="0" cy="1828800"/>
          </a:xfrm>
          <a:prstGeom prst="line">
            <a:avLst/>
          </a:prstGeom>
          <a:ln w="19050" cap="flat">
            <a:solidFill>
              <a:schemeClr val="bg1">
                <a:lumMod val="65000"/>
              </a:schemeClr>
            </a:solidFill>
            <a:prstDash val="dash"/>
            <a:miter lim="800000"/>
            <a:tailEnd type="none" w="med" len="lg"/>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98FAB53-2D52-4060-BD25-CA41857527EC}"/>
              </a:ext>
            </a:extLst>
          </p:cNvPr>
          <p:cNvCxnSpPr/>
          <p:nvPr/>
        </p:nvCxnSpPr>
        <p:spPr bwMode="gray">
          <a:xfrm>
            <a:off x="4069934" y="3855181"/>
            <a:ext cx="0" cy="1828800"/>
          </a:xfrm>
          <a:prstGeom prst="line">
            <a:avLst/>
          </a:prstGeom>
          <a:ln w="19050" cap="flat">
            <a:solidFill>
              <a:schemeClr val="bg1">
                <a:lumMod val="65000"/>
              </a:schemeClr>
            </a:solidFill>
            <a:prstDash val="dash"/>
            <a:miter lim="800000"/>
            <a:tailEnd type="none" w="med" len="lg"/>
          </a:ln>
        </p:spPr>
        <p:style>
          <a:lnRef idx="1">
            <a:schemeClr val="accent1"/>
          </a:lnRef>
          <a:fillRef idx="0">
            <a:schemeClr val="accent1"/>
          </a:fillRef>
          <a:effectRef idx="0">
            <a:schemeClr val="accent1"/>
          </a:effectRef>
          <a:fontRef idx="minor">
            <a:schemeClr val="tx1"/>
          </a:fontRef>
        </p:style>
      </p:cxnSp>
      <p:sp>
        <p:nvSpPr>
          <p:cNvPr id="44" name="Freeform 5"/>
          <p:cNvSpPr>
            <a:spLocks noEditPoints="1"/>
          </p:cNvSpPr>
          <p:nvPr/>
        </p:nvSpPr>
        <p:spPr bwMode="auto">
          <a:xfrm>
            <a:off x="456837" y="1568414"/>
            <a:ext cx="1047750" cy="1080034"/>
          </a:xfrm>
          <a:custGeom>
            <a:avLst/>
            <a:gdLst>
              <a:gd name="T0" fmla="*/ 660 w 660"/>
              <a:gd name="T1" fmla="*/ 343 h 687"/>
              <a:gd name="T2" fmla="*/ 602 w 660"/>
              <a:gd name="T3" fmla="*/ 271 h 687"/>
              <a:gd name="T4" fmla="*/ 614 w 660"/>
              <a:gd name="T5" fmla="*/ 173 h 687"/>
              <a:gd name="T6" fmla="*/ 530 w 660"/>
              <a:gd name="T7" fmla="*/ 143 h 687"/>
              <a:gd name="T8" fmla="*/ 495 w 660"/>
              <a:gd name="T9" fmla="*/ 48 h 687"/>
              <a:gd name="T10" fmla="*/ 404 w 660"/>
              <a:gd name="T11" fmla="*/ 66 h 687"/>
              <a:gd name="T12" fmla="*/ 331 w 660"/>
              <a:gd name="T13" fmla="*/ 0 h 687"/>
              <a:gd name="T14" fmla="*/ 259 w 660"/>
              <a:gd name="T15" fmla="*/ 64 h 687"/>
              <a:gd name="T16" fmla="*/ 164 w 660"/>
              <a:gd name="T17" fmla="*/ 50 h 687"/>
              <a:gd name="T18" fmla="*/ 137 w 660"/>
              <a:gd name="T19" fmla="*/ 135 h 687"/>
              <a:gd name="T20" fmla="*/ 42 w 660"/>
              <a:gd name="T21" fmla="*/ 171 h 687"/>
              <a:gd name="T22" fmla="*/ 60 w 660"/>
              <a:gd name="T23" fmla="*/ 271 h 687"/>
              <a:gd name="T24" fmla="*/ 0 w 660"/>
              <a:gd name="T25" fmla="*/ 347 h 687"/>
              <a:gd name="T26" fmla="*/ 60 w 660"/>
              <a:gd name="T27" fmla="*/ 418 h 687"/>
              <a:gd name="T28" fmla="*/ 46 w 660"/>
              <a:gd name="T29" fmla="*/ 520 h 687"/>
              <a:gd name="T30" fmla="*/ 132 w 660"/>
              <a:gd name="T31" fmla="*/ 552 h 687"/>
              <a:gd name="T32" fmla="*/ 163 w 660"/>
              <a:gd name="T33" fmla="*/ 643 h 687"/>
              <a:gd name="T34" fmla="*/ 257 w 660"/>
              <a:gd name="T35" fmla="*/ 627 h 687"/>
              <a:gd name="T36" fmla="*/ 329 w 660"/>
              <a:gd name="T37" fmla="*/ 687 h 687"/>
              <a:gd name="T38" fmla="*/ 404 w 660"/>
              <a:gd name="T39" fmla="*/ 627 h 687"/>
              <a:gd name="T40" fmla="*/ 497 w 660"/>
              <a:gd name="T41" fmla="*/ 641 h 687"/>
              <a:gd name="T42" fmla="*/ 528 w 660"/>
              <a:gd name="T43" fmla="*/ 552 h 687"/>
              <a:gd name="T44" fmla="*/ 617 w 660"/>
              <a:gd name="T45" fmla="*/ 516 h 687"/>
              <a:gd name="T46" fmla="*/ 604 w 660"/>
              <a:gd name="T47" fmla="*/ 418 h 687"/>
              <a:gd name="T48" fmla="*/ 660 w 660"/>
              <a:gd name="T49" fmla="*/ 343 h 687"/>
              <a:gd name="T50" fmla="*/ 294 w 660"/>
              <a:gd name="T51" fmla="*/ 470 h 687"/>
              <a:gd name="T52" fmla="*/ 188 w 660"/>
              <a:gd name="T53" fmla="*/ 360 h 687"/>
              <a:gd name="T54" fmla="*/ 217 w 660"/>
              <a:gd name="T55" fmla="*/ 329 h 687"/>
              <a:gd name="T56" fmla="*/ 292 w 660"/>
              <a:gd name="T57" fmla="*/ 410 h 687"/>
              <a:gd name="T58" fmla="*/ 443 w 660"/>
              <a:gd name="T59" fmla="*/ 239 h 687"/>
              <a:gd name="T60" fmla="*/ 472 w 660"/>
              <a:gd name="T61" fmla="*/ 267 h 687"/>
              <a:gd name="T62" fmla="*/ 294 w 660"/>
              <a:gd name="T63" fmla="*/ 47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0" h="687">
                <a:moveTo>
                  <a:pt x="660" y="343"/>
                </a:moveTo>
                <a:lnTo>
                  <a:pt x="602" y="271"/>
                </a:lnTo>
                <a:lnTo>
                  <a:pt x="614" y="173"/>
                </a:lnTo>
                <a:lnTo>
                  <a:pt x="530" y="143"/>
                </a:lnTo>
                <a:lnTo>
                  <a:pt x="495" y="48"/>
                </a:lnTo>
                <a:lnTo>
                  <a:pt x="404" y="66"/>
                </a:lnTo>
                <a:lnTo>
                  <a:pt x="331" y="0"/>
                </a:lnTo>
                <a:lnTo>
                  <a:pt x="259" y="64"/>
                </a:lnTo>
                <a:lnTo>
                  <a:pt x="164" y="50"/>
                </a:lnTo>
                <a:lnTo>
                  <a:pt x="137" y="135"/>
                </a:lnTo>
                <a:lnTo>
                  <a:pt x="42" y="171"/>
                </a:lnTo>
                <a:lnTo>
                  <a:pt x="60" y="271"/>
                </a:lnTo>
                <a:lnTo>
                  <a:pt x="0" y="347"/>
                </a:lnTo>
                <a:lnTo>
                  <a:pt x="60" y="418"/>
                </a:lnTo>
                <a:lnTo>
                  <a:pt x="46" y="520"/>
                </a:lnTo>
                <a:lnTo>
                  <a:pt x="132" y="552"/>
                </a:lnTo>
                <a:lnTo>
                  <a:pt x="163" y="643"/>
                </a:lnTo>
                <a:lnTo>
                  <a:pt x="257" y="627"/>
                </a:lnTo>
                <a:lnTo>
                  <a:pt x="329" y="687"/>
                </a:lnTo>
                <a:lnTo>
                  <a:pt x="404" y="627"/>
                </a:lnTo>
                <a:lnTo>
                  <a:pt x="497" y="641"/>
                </a:lnTo>
                <a:lnTo>
                  <a:pt x="528" y="552"/>
                </a:lnTo>
                <a:lnTo>
                  <a:pt x="617" y="516"/>
                </a:lnTo>
                <a:lnTo>
                  <a:pt x="604" y="418"/>
                </a:lnTo>
                <a:lnTo>
                  <a:pt x="660" y="343"/>
                </a:lnTo>
                <a:close/>
                <a:moveTo>
                  <a:pt x="294" y="470"/>
                </a:moveTo>
                <a:lnTo>
                  <a:pt x="188" y="360"/>
                </a:lnTo>
                <a:lnTo>
                  <a:pt x="217" y="329"/>
                </a:lnTo>
                <a:lnTo>
                  <a:pt x="292" y="410"/>
                </a:lnTo>
                <a:lnTo>
                  <a:pt x="443" y="239"/>
                </a:lnTo>
                <a:lnTo>
                  <a:pt x="472" y="267"/>
                </a:lnTo>
                <a:lnTo>
                  <a:pt x="294" y="470"/>
                </a:lnTo>
                <a:close/>
              </a:path>
            </a:pathLst>
          </a:custGeom>
          <a:solidFill>
            <a:srgbClr val="FAD2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45" name="Group 44"/>
          <p:cNvGrpSpPr/>
          <p:nvPr/>
        </p:nvGrpSpPr>
        <p:grpSpPr>
          <a:xfrm>
            <a:off x="4515085" y="1550980"/>
            <a:ext cx="1128713" cy="1257301"/>
            <a:chOff x="5174817" y="3024238"/>
            <a:chExt cx="1128713" cy="1257301"/>
          </a:xfrm>
          <a:solidFill>
            <a:schemeClr val="bg2">
              <a:lumMod val="50000"/>
            </a:schemeClr>
          </a:solidFill>
        </p:grpSpPr>
        <p:sp>
          <p:nvSpPr>
            <p:cNvPr id="46" name="Freeform 9"/>
            <p:cNvSpPr>
              <a:spLocks noEditPoints="1"/>
            </p:cNvSpPr>
            <p:nvPr/>
          </p:nvSpPr>
          <p:spPr bwMode="auto">
            <a:xfrm>
              <a:off x="5174817" y="3302051"/>
              <a:ext cx="1128713" cy="979488"/>
            </a:xfrm>
            <a:custGeom>
              <a:avLst/>
              <a:gdLst>
                <a:gd name="T0" fmla="*/ 139 w 292"/>
                <a:gd name="T1" fmla="*/ 77 h 271"/>
                <a:gd name="T2" fmla="*/ 112 w 292"/>
                <a:gd name="T3" fmla="*/ 66 h 271"/>
                <a:gd name="T4" fmla="*/ 117 w 292"/>
                <a:gd name="T5" fmla="*/ 65 h 271"/>
                <a:gd name="T6" fmla="*/ 122 w 292"/>
                <a:gd name="T7" fmla="*/ 42 h 271"/>
                <a:gd name="T8" fmla="*/ 116 w 292"/>
                <a:gd name="T9" fmla="*/ 39 h 271"/>
                <a:gd name="T10" fmla="*/ 112 w 292"/>
                <a:gd name="T11" fmla="*/ 20 h 271"/>
                <a:gd name="T12" fmla="*/ 140 w 292"/>
                <a:gd name="T13" fmla="*/ 26 h 271"/>
                <a:gd name="T14" fmla="*/ 176 w 292"/>
                <a:gd name="T15" fmla="*/ 16 h 271"/>
                <a:gd name="T16" fmla="*/ 180 w 292"/>
                <a:gd name="T17" fmla="*/ 35 h 271"/>
                <a:gd name="T18" fmla="*/ 172 w 292"/>
                <a:gd name="T19" fmla="*/ 38 h 271"/>
                <a:gd name="T20" fmla="*/ 169 w 292"/>
                <a:gd name="T21" fmla="*/ 61 h 271"/>
                <a:gd name="T22" fmla="*/ 176 w 292"/>
                <a:gd name="T23" fmla="*/ 65 h 271"/>
                <a:gd name="T24" fmla="*/ 176 w 292"/>
                <a:gd name="T25" fmla="*/ 68 h 271"/>
                <a:gd name="T26" fmla="*/ 196 w 292"/>
                <a:gd name="T27" fmla="*/ 87 h 271"/>
                <a:gd name="T28" fmla="*/ 192 w 292"/>
                <a:gd name="T29" fmla="*/ 68 h 271"/>
                <a:gd name="T30" fmla="*/ 222 w 292"/>
                <a:gd name="T31" fmla="*/ 64 h 271"/>
                <a:gd name="T32" fmla="*/ 206 w 292"/>
                <a:gd name="T33" fmla="*/ 19 h 271"/>
                <a:gd name="T34" fmla="*/ 196 w 292"/>
                <a:gd name="T35" fmla="*/ 15 h 271"/>
                <a:gd name="T36" fmla="*/ 192 w 292"/>
                <a:gd name="T37" fmla="*/ 4 h 271"/>
                <a:gd name="T38" fmla="*/ 147 w 292"/>
                <a:gd name="T39" fmla="*/ 11 h 271"/>
                <a:gd name="T40" fmla="*/ 104 w 292"/>
                <a:gd name="T41" fmla="*/ 1 h 271"/>
                <a:gd name="T42" fmla="*/ 100 w 292"/>
                <a:gd name="T43" fmla="*/ 10 h 271"/>
                <a:gd name="T44" fmla="*/ 90 w 292"/>
                <a:gd name="T45" fmla="*/ 15 h 271"/>
                <a:gd name="T46" fmla="*/ 66 w 292"/>
                <a:gd name="T47" fmla="*/ 60 h 271"/>
                <a:gd name="T48" fmla="*/ 96 w 292"/>
                <a:gd name="T49" fmla="*/ 64 h 271"/>
                <a:gd name="T50" fmla="*/ 100 w 292"/>
                <a:gd name="T51" fmla="*/ 83 h 271"/>
                <a:gd name="T52" fmla="*/ 4 w 292"/>
                <a:gd name="T53" fmla="*/ 87 h 271"/>
                <a:gd name="T54" fmla="*/ 0 w 292"/>
                <a:gd name="T55" fmla="*/ 127 h 271"/>
                <a:gd name="T56" fmla="*/ 20 w 292"/>
                <a:gd name="T57" fmla="*/ 131 h 271"/>
                <a:gd name="T58" fmla="*/ 24 w 292"/>
                <a:gd name="T59" fmla="*/ 267 h 271"/>
                <a:gd name="T60" fmla="*/ 260 w 292"/>
                <a:gd name="T61" fmla="*/ 271 h 271"/>
                <a:gd name="T62" fmla="*/ 264 w 292"/>
                <a:gd name="T63" fmla="*/ 135 h 271"/>
                <a:gd name="T64" fmla="*/ 288 w 292"/>
                <a:gd name="T65" fmla="*/ 131 h 271"/>
                <a:gd name="T66" fmla="*/ 292 w 292"/>
                <a:gd name="T67" fmla="*/ 91 h 271"/>
                <a:gd name="T68" fmla="*/ 196 w 292"/>
                <a:gd name="T69" fmla="*/ 87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2" h="271">
                  <a:moveTo>
                    <a:pt x="147" y="77"/>
                  </a:moveTo>
                  <a:cubicBezTo>
                    <a:pt x="145" y="78"/>
                    <a:pt x="141" y="78"/>
                    <a:pt x="139" y="77"/>
                  </a:cubicBezTo>
                  <a:cubicBezTo>
                    <a:pt x="116" y="69"/>
                    <a:pt x="116" y="69"/>
                    <a:pt x="116" y="69"/>
                  </a:cubicBezTo>
                  <a:cubicBezTo>
                    <a:pt x="114" y="68"/>
                    <a:pt x="112" y="67"/>
                    <a:pt x="112" y="66"/>
                  </a:cubicBezTo>
                  <a:cubicBezTo>
                    <a:pt x="112" y="65"/>
                    <a:pt x="114" y="65"/>
                    <a:pt x="116" y="65"/>
                  </a:cubicBezTo>
                  <a:cubicBezTo>
                    <a:pt x="117" y="65"/>
                    <a:pt x="117" y="65"/>
                    <a:pt x="117" y="65"/>
                  </a:cubicBezTo>
                  <a:cubicBezTo>
                    <a:pt x="120" y="65"/>
                    <a:pt x="121" y="63"/>
                    <a:pt x="121" y="61"/>
                  </a:cubicBezTo>
                  <a:cubicBezTo>
                    <a:pt x="122" y="42"/>
                    <a:pt x="122" y="42"/>
                    <a:pt x="122" y="42"/>
                  </a:cubicBezTo>
                  <a:cubicBezTo>
                    <a:pt x="122" y="40"/>
                    <a:pt x="120" y="38"/>
                    <a:pt x="118" y="38"/>
                  </a:cubicBezTo>
                  <a:cubicBezTo>
                    <a:pt x="116" y="39"/>
                    <a:pt x="116" y="39"/>
                    <a:pt x="116" y="39"/>
                  </a:cubicBezTo>
                  <a:cubicBezTo>
                    <a:pt x="114" y="39"/>
                    <a:pt x="112" y="37"/>
                    <a:pt x="112" y="35"/>
                  </a:cubicBezTo>
                  <a:cubicBezTo>
                    <a:pt x="112" y="20"/>
                    <a:pt x="112" y="20"/>
                    <a:pt x="112" y="20"/>
                  </a:cubicBezTo>
                  <a:cubicBezTo>
                    <a:pt x="112" y="17"/>
                    <a:pt x="114" y="16"/>
                    <a:pt x="116" y="17"/>
                  </a:cubicBezTo>
                  <a:cubicBezTo>
                    <a:pt x="140" y="26"/>
                    <a:pt x="140" y="26"/>
                    <a:pt x="140" y="26"/>
                  </a:cubicBezTo>
                  <a:cubicBezTo>
                    <a:pt x="142" y="27"/>
                    <a:pt x="146" y="27"/>
                    <a:pt x="148" y="26"/>
                  </a:cubicBezTo>
                  <a:cubicBezTo>
                    <a:pt x="176" y="16"/>
                    <a:pt x="176" y="16"/>
                    <a:pt x="176" y="16"/>
                  </a:cubicBezTo>
                  <a:cubicBezTo>
                    <a:pt x="178" y="16"/>
                    <a:pt x="180" y="17"/>
                    <a:pt x="180" y="19"/>
                  </a:cubicBezTo>
                  <a:cubicBezTo>
                    <a:pt x="180" y="35"/>
                    <a:pt x="180" y="35"/>
                    <a:pt x="180" y="35"/>
                  </a:cubicBezTo>
                  <a:cubicBezTo>
                    <a:pt x="180" y="37"/>
                    <a:pt x="178" y="39"/>
                    <a:pt x="176" y="39"/>
                  </a:cubicBezTo>
                  <a:cubicBezTo>
                    <a:pt x="172" y="38"/>
                    <a:pt x="172" y="38"/>
                    <a:pt x="172" y="38"/>
                  </a:cubicBezTo>
                  <a:cubicBezTo>
                    <a:pt x="170" y="38"/>
                    <a:pt x="168" y="40"/>
                    <a:pt x="168" y="42"/>
                  </a:cubicBezTo>
                  <a:cubicBezTo>
                    <a:pt x="169" y="61"/>
                    <a:pt x="169" y="61"/>
                    <a:pt x="169" y="61"/>
                  </a:cubicBezTo>
                  <a:cubicBezTo>
                    <a:pt x="169" y="63"/>
                    <a:pt x="170" y="65"/>
                    <a:pt x="173" y="65"/>
                  </a:cubicBezTo>
                  <a:cubicBezTo>
                    <a:pt x="176" y="65"/>
                    <a:pt x="176" y="65"/>
                    <a:pt x="176" y="65"/>
                  </a:cubicBezTo>
                  <a:cubicBezTo>
                    <a:pt x="178" y="65"/>
                    <a:pt x="180" y="65"/>
                    <a:pt x="180" y="66"/>
                  </a:cubicBezTo>
                  <a:cubicBezTo>
                    <a:pt x="180" y="67"/>
                    <a:pt x="178" y="68"/>
                    <a:pt x="176" y="68"/>
                  </a:cubicBezTo>
                  <a:lnTo>
                    <a:pt x="147" y="77"/>
                  </a:lnTo>
                  <a:close/>
                  <a:moveTo>
                    <a:pt x="196" y="87"/>
                  </a:moveTo>
                  <a:cubicBezTo>
                    <a:pt x="194" y="87"/>
                    <a:pt x="192" y="85"/>
                    <a:pt x="192" y="83"/>
                  </a:cubicBezTo>
                  <a:cubicBezTo>
                    <a:pt x="192" y="68"/>
                    <a:pt x="192" y="68"/>
                    <a:pt x="192" y="68"/>
                  </a:cubicBezTo>
                  <a:cubicBezTo>
                    <a:pt x="192" y="66"/>
                    <a:pt x="194" y="64"/>
                    <a:pt x="196" y="64"/>
                  </a:cubicBezTo>
                  <a:cubicBezTo>
                    <a:pt x="222" y="64"/>
                    <a:pt x="222" y="64"/>
                    <a:pt x="222" y="64"/>
                  </a:cubicBezTo>
                  <a:cubicBezTo>
                    <a:pt x="224" y="64"/>
                    <a:pt x="225" y="62"/>
                    <a:pt x="224" y="60"/>
                  </a:cubicBezTo>
                  <a:cubicBezTo>
                    <a:pt x="206" y="19"/>
                    <a:pt x="206" y="19"/>
                    <a:pt x="206" y="19"/>
                  </a:cubicBezTo>
                  <a:cubicBezTo>
                    <a:pt x="205" y="17"/>
                    <a:pt x="202" y="15"/>
                    <a:pt x="200" y="15"/>
                  </a:cubicBezTo>
                  <a:cubicBezTo>
                    <a:pt x="196" y="15"/>
                    <a:pt x="196" y="15"/>
                    <a:pt x="196" y="15"/>
                  </a:cubicBezTo>
                  <a:cubicBezTo>
                    <a:pt x="194" y="14"/>
                    <a:pt x="192" y="12"/>
                    <a:pt x="192" y="10"/>
                  </a:cubicBezTo>
                  <a:cubicBezTo>
                    <a:pt x="192" y="4"/>
                    <a:pt x="192" y="4"/>
                    <a:pt x="192" y="4"/>
                  </a:cubicBezTo>
                  <a:cubicBezTo>
                    <a:pt x="192" y="1"/>
                    <a:pt x="190" y="0"/>
                    <a:pt x="188" y="1"/>
                  </a:cubicBezTo>
                  <a:cubicBezTo>
                    <a:pt x="147" y="11"/>
                    <a:pt x="147" y="11"/>
                    <a:pt x="147" y="11"/>
                  </a:cubicBezTo>
                  <a:cubicBezTo>
                    <a:pt x="144" y="11"/>
                    <a:pt x="141" y="11"/>
                    <a:pt x="139" y="11"/>
                  </a:cubicBezTo>
                  <a:cubicBezTo>
                    <a:pt x="104" y="1"/>
                    <a:pt x="104" y="1"/>
                    <a:pt x="104" y="1"/>
                  </a:cubicBezTo>
                  <a:cubicBezTo>
                    <a:pt x="102" y="0"/>
                    <a:pt x="100" y="1"/>
                    <a:pt x="100" y="4"/>
                  </a:cubicBezTo>
                  <a:cubicBezTo>
                    <a:pt x="100" y="10"/>
                    <a:pt x="100" y="10"/>
                    <a:pt x="100" y="10"/>
                  </a:cubicBezTo>
                  <a:cubicBezTo>
                    <a:pt x="100" y="12"/>
                    <a:pt x="98" y="14"/>
                    <a:pt x="96" y="14"/>
                  </a:cubicBezTo>
                  <a:cubicBezTo>
                    <a:pt x="90" y="15"/>
                    <a:pt x="90" y="15"/>
                    <a:pt x="90" y="15"/>
                  </a:cubicBezTo>
                  <a:cubicBezTo>
                    <a:pt x="88" y="15"/>
                    <a:pt x="85" y="17"/>
                    <a:pt x="84" y="19"/>
                  </a:cubicBezTo>
                  <a:cubicBezTo>
                    <a:pt x="66" y="60"/>
                    <a:pt x="66" y="60"/>
                    <a:pt x="66" y="60"/>
                  </a:cubicBezTo>
                  <a:cubicBezTo>
                    <a:pt x="65" y="62"/>
                    <a:pt x="66" y="64"/>
                    <a:pt x="68" y="64"/>
                  </a:cubicBezTo>
                  <a:cubicBezTo>
                    <a:pt x="96" y="64"/>
                    <a:pt x="96" y="64"/>
                    <a:pt x="96" y="64"/>
                  </a:cubicBezTo>
                  <a:cubicBezTo>
                    <a:pt x="98" y="64"/>
                    <a:pt x="100" y="66"/>
                    <a:pt x="100" y="69"/>
                  </a:cubicBezTo>
                  <a:cubicBezTo>
                    <a:pt x="100" y="83"/>
                    <a:pt x="100" y="83"/>
                    <a:pt x="100" y="83"/>
                  </a:cubicBezTo>
                  <a:cubicBezTo>
                    <a:pt x="100" y="85"/>
                    <a:pt x="98" y="87"/>
                    <a:pt x="96" y="87"/>
                  </a:cubicBezTo>
                  <a:cubicBezTo>
                    <a:pt x="4" y="87"/>
                    <a:pt x="4" y="87"/>
                    <a:pt x="4" y="87"/>
                  </a:cubicBezTo>
                  <a:cubicBezTo>
                    <a:pt x="2" y="87"/>
                    <a:pt x="0" y="89"/>
                    <a:pt x="0" y="91"/>
                  </a:cubicBezTo>
                  <a:cubicBezTo>
                    <a:pt x="0" y="127"/>
                    <a:pt x="0" y="127"/>
                    <a:pt x="0" y="127"/>
                  </a:cubicBezTo>
                  <a:cubicBezTo>
                    <a:pt x="0" y="129"/>
                    <a:pt x="2" y="131"/>
                    <a:pt x="4" y="131"/>
                  </a:cubicBezTo>
                  <a:cubicBezTo>
                    <a:pt x="20" y="131"/>
                    <a:pt x="20" y="131"/>
                    <a:pt x="20" y="131"/>
                  </a:cubicBezTo>
                  <a:cubicBezTo>
                    <a:pt x="22" y="131"/>
                    <a:pt x="24" y="133"/>
                    <a:pt x="24" y="135"/>
                  </a:cubicBezTo>
                  <a:cubicBezTo>
                    <a:pt x="24" y="267"/>
                    <a:pt x="24" y="267"/>
                    <a:pt x="24" y="267"/>
                  </a:cubicBezTo>
                  <a:cubicBezTo>
                    <a:pt x="24" y="269"/>
                    <a:pt x="26" y="271"/>
                    <a:pt x="28" y="271"/>
                  </a:cubicBezTo>
                  <a:cubicBezTo>
                    <a:pt x="260" y="271"/>
                    <a:pt x="260" y="271"/>
                    <a:pt x="260" y="271"/>
                  </a:cubicBezTo>
                  <a:cubicBezTo>
                    <a:pt x="262" y="271"/>
                    <a:pt x="264" y="269"/>
                    <a:pt x="264" y="267"/>
                  </a:cubicBezTo>
                  <a:cubicBezTo>
                    <a:pt x="264" y="135"/>
                    <a:pt x="264" y="135"/>
                    <a:pt x="264" y="135"/>
                  </a:cubicBezTo>
                  <a:cubicBezTo>
                    <a:pt x="264" y="133"/>
                    <a:pt x="266" y="131"/>
                    <a:pt x="268" y="131"/>
                  </a:cubicBezTo>
                  <a:cubicBezTo>
                    <a:pt x="288" y="131"/>
                    <a:pt x="288" y="131"/>
                    <a:pt x="288" y="131"/>
                  </a:cubicBezTo>
                  <a:cubicBezTo>
                    <a:pt x="290" y="131"/>
                    <a:pt x="292" y="129"/>
                    <a:pt x="292" y="127"/>
                  </a:cubicBezTo>
                  <a:cubicBezTo>
                    <a:pt x="292" y="91"/>
                    <a:pt x="292" y="91"/>
                    <a:pt x="292" y="91"/>
                  </a:cubicBezTo>
                  <a:cubicBezTo>
                    <a:pt x="292" y="89"/>
                    <a:pt x="290" y="87"/>
                    <a:pt x="288" y="87"/>
                  </a:cubicBezTo>
                  <a:lnTo>
                    <a:pt x="196" y="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Oval 10"/>
            <p:cNvSpPr>
              <a:spLocks noChangeArrowheads="1"/>
            </p:cNvSpPr>
            <p:nvPr/>
          </p:nvSpPr>
          <p:spPr bwMode="auto">
            <a:xfrm>
              <a:off x="5595505" y="3024238"/>
              <a:ext cx="285750" cy="2667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38403" y="4479409"/>
            <a:ext cx="1453835" cy="941832"/>
          </a:xfrm>
          <a:prstGeom prst="rect">
            <a:avLst/>
          </a:prstGeom>
        </p:spPr>
      </p:pic>
    </p:spTree>
    <p:extLst>
      <p:ext uri="{BB962C8B-B14F-4D97-AF65-F5344CB8AC3E}">
        <p14:creationId xmlns:p14="http://schemas.microsoft.com/office/powerpoint/2010/main" val="4249821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graphicFrame>
        <p:nvGraphicFramePr>
          <p:cNvPr id="8" name="Object 7" hidden="1">
            <a:extLst>
              <a:ext uri="{FF2B5EF4-FFF2-40B4-BE49-F238E27FC236}">
                <a16:creationId xmlns:a16="http://schemas.microsoft.com/office/drawing/2014/main" id="{6E4864A3-FBE3-4067-AA48-C3E87C5A855C}"/>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0" name="think-cell Slide" r:id="rId19" imgW="501" imgH="502" progId="TCLayout.ActiveDocument.1">
                  <p:embed/>
                </p:oleObj>
              </mc:Choice>
              <mc:Fallback>
                <p:oleObj name="think-cell Slide" r:id="rId19" imgW="501" imgH="502" progId="TCLayout.ActiveDocument.1">
                  <p:embed/>
                  <p:pic>
                    <p:nvPicPr>
                      <p:cNvPr id="8" name="Object 7" hidden="1">
                        <a:extLst>
                          <a:ext uri="{FF2B5EF4-FFF2-40B4-BE49-F238E27FC236}">
                            <a16:creationId xmlns:a16="http://schemas.microsoft.com/office/drawing/2014/main" id="{6E4864A3-FBE3-4067-AA48-C3E87C5A855C}"/>
                          </a:ext>
                        </a:extLst>
                      </p:cNvPr>
                      <p:cNvPicPr/>
                      <p:nvPr/>
                    </p:nvPicPr>
                    <p:blipFill>
                      <a:blip r:embed="rId20"/>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AE71E60A-AEF9-4751-B4FE-74D170AF2A6B}"/>
              </a:ext>
            </a:extLst>
          </p:cNvPr>
          <p:cNvSpPr/>
          <p:nvPr>
            <p:custDataLst>
              <p:tags r:id="rId3"/>
            </p:custDataLst>
          </p:nvPr>
        </p:nvSpPr>
        <p:spPr bwMode="gray">
          <a:xfrm>
            <a:off x="0" y="0"/>
            <a:ext cx="158750" cy="15875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3" name="btfpLayoutConfig" hidden="1"/>
          <p:cNvSpPr txBox="1"/>
          <p:nvPr/>
        </p:nvSpPr>
        <p:spPr>
          <a:xfrm>
            <a:off x="12700" y="12700"/>
            <a:ext cx="2829868" cy="88092"/>
          </a:xfrm>
          <a:prstGeom prst="rect">
            <a:avLst/>
          </a:prstGeom>
          <a:noFill/>
          <a:effectLst/>
        </p:spPr>
        <p:txBody>
          <a:bodyPr vert="horz" wrap="none" lIns="36000" tIns="36000" rIns="36000" bIns="36000" rtlCol="0">
            <a:spAutoFit/>
          </a:bodyPr>
          <a:lstStyle/>
          <a:p>
            <a:pPr marL="0" marR="0" lvl="0" indent="0" algn="l" defTabSz="711200" rtl="0" eaLnBrk="1" fontAlgn="auto" latinLnBrk="0" hangingPunct="1">
              <a:lnSpc>
                <a:spcPct val="100000"/>
              </a:lnSpc>
              <a:spcBef>
                <a:spcPts val="1200"/>
              </a:spcBef>
              <a:spcAft>
                <a:spcPct val="0"/>
              </a:spcAft>
              <a:buClrTx/>
              <a:buSzTx/>
              <a:buFontTx/>
              <a:buNone/>
              <a:tabLst/>
              <a:defRPr>
                <a:effectLst/>
              </a:defRPr>
            </a:pPr>
            <a:r>
              <a:rPr kumimoji="0" lang="en-US" sz="100" b="0" i="0" u="none" strike="noStrike" kern="1200" cap="none" spc="0" normalizeH="0" baseline="0" noProof="0" dirty="0">
                <a:ln>
                  <a:noFill/>
                </a:ln>
                <a:solidFill>
                  <a:srgbClr val="FFFFFF">
                    <a:alpha val="0"/>
                  </a:srgbClr>
                </a:solidFill>
                <a:effectLst/>
                <a:uLnTx/>
                <a:uFillTx/>
                <a:latin typeface="Arial"/>
                <a:ea typeface="+mn-ea"/>
                <a:cs typeface="Arial"/>
              </a:rPr>
              <a:t>overall_1_131696877956906059 columns_4_131696877956504982 </a:t>
            </a:r>
            <a:r>
              <a:rPr kumimoji="0" lang="en-US" sz="100" b="0" i="0" u="none" strike="noStrike" kern="1200" cap="none" spc="0" normalizeH="0" baseline="0" noProof="0" dirty="0">
                <a:ln>
                  <a:noFill/>
                </a:ln>
                <a:solidFill>
                  <a:srgbClr val="FFFFFF">
                    <a:alpha val="0"/>
                  </a:srgbClr>
                </a:solidFill>
                <a:effectLst/>
                <a:uLnTx/>
                <a:uFillTx/>
                <a:latin typeface="Arial"/>
                <a:cs typeface="Arial"/>
              </a:rPr>
              <a:t>4_1_131723700746069344</a:t>
            </a:r>
            <a:r>
              <a:rPr kumimoji="0" lang="en-US" sz="100" b="0" i="0" u="none" strike="noStrike" kern="1200" cap="none" spc="0" normalizeH="0" baseline="0" noProof="0" dirty="0">
                <a:ln>
                  <a:noFill/>
                </a:ln>
                <a:solidFill>
                  <a:srgbClr val="FFFFFF">
                    <a:alpha val="0"/>
                  </a:srgbClr>
                </a:solidFill>
                <a:effectLst/>
                <a:uLnTx/>
                <a:uFillTx/>
                <a:latin typeface="Arial"/>
                <a:ea typeface="+mn-ea"/>
                <a:cs typeface="Arial"/>
              </a:rPr>
              <a:t> 5_0_131696877946819160 6_0_131696877947054791 7_0_131696877947340565 8_0_131696877947696516 11_0_131696877947826862 14_0_131696877947917101 17_0_131696877948052446 22_0_131696877948438483 97_0_131698588605729586 88_0_131700569165595600 91_0_131700567334764757 100_0_131700567334794854 85_0_131700567716065222 112_0_131700569165625998 109_0_131700569165646070 </a:t>
            </a:r>
          </a:p>
        </p:txBody>
      </p:sp>
      <p:sp>
        <p:nvSpPr>
          <p:cNvPr id="2" name="Title 1"/>
          <p:cNvSpPr>
            <a:spLocks noGrp="1"/>
          </p:cNvSpPr>
          <p:nvPr>
            <p:ph type="title"/>
          </p:nvPr>
        </p:nvSpPr>
        <p:spPr>
          <a:xfrm>
            <a:off x="663310" y="615565"/>
            <a:ext cx="10908929" cy="871579"/>
          </a:xfrm>
          <a:effectLst/>
        </p:spPr>
        <p:txBody>
          <a:bodyPr wrap="square">
            <a:normAutofit fontScale="90000"/>
          </a:bodyPr>
          <a:lstStyle/>
          <a:p>
            <a:pPr indent="-177800" algn="ctr"/>
            <a:r>
              <a:rPr lang="en-US" sz="3000" dirty="0" smtClean="0">
                <a:latin typeface="Arial Black" panose="020B0A04020102020204" pitchFamily="34" charset="0"/>
                <a:ea typeface="Segoe UI Black" panose="020B0A02040204020203" pitchFamily="34" charset="0"/>
                <a:cs typeface="Segoe UI Semilight" panose="020B0402040204020203" pitchFamily="34" charset="0"/>
              </a:rPr>
              <a:t/>
            </a:r>
            <a:br>
              <a:rPr lang="en-US" sz="3000" dirty="0" smtClean="0">
                <a:latin typeface="Arial Black" panose="020B0A04020102020204" pitchFamily="34" charset="0"/>
                <a:ea typeface="Segoe UI Black" panose="020B0A02040204020203" pitchFamily="34" charset="0"/>
                <a:cs typeface="Segoe UI Semilight" panose="020B0402040204020203" pitchFamily="34" charset="0"/>
              </a:rPr>
            </a:br>
            <a:r>
              <a:rPr lang="en-US" sz="3200" b="1" dirty="0" smtClean="0">
                <a:solidFill>
                  <a:srgbClr val="000000"/>
                </a:solidFill>
                <a:latin typeface="Arial" panose="020B0604020202020204" pitchFamily="34" charset="0"/>
                <a:cs typeface="Arial" panose="020B0604020202020204" pitchFamily="34" charset="0"/>
              </a:rPr>
              <a:t>Career launch </a:t>
            </a:r>
            <a:r>
              <a:rPr lang="en-US" sz="3200" b="1" dirty="0">
                <a:solidFill>
                  <a:srgbClr val="000000"/>
                </a:solidFill>
                <a:latin typeface="Arial" panose="020B0604020202020204" pitchFamily="34" charset="0"/>
                <a:cs typeface="Arial" panose="020B0604020202020204" pitchFamily="34" charset="0"/>
              </a:rPr>
              <a:t>programs: </a:t>
            </a:r>
            <a:br>
              <a:rPr lang="en-US" sz="3200" b="1" dirty="0">
                <a:solidFill>
                  <a:srgbClr val="000000"/>
                </a:solidFill>
                <a:latin typeface="Arial" panose="020B0604020202020204" pitchFamily="34" charset="0"/>
                <a:cs typeface="Arial" panose="020B0604020202020204" pitchFamily="34" charset="0"/>
              </a:rPr>
            </a:br>
            <a:r>
              <a:rPr lang="en-US" sz="3200" b="1" dirty="0">
                <a:solidFill>
                  <a:srgbClr val="000000"/>
                </a:solidFill>
                <a:latin typeface="Arial" panose="020B0604020202020204" pitchFamily="34" charset="0"/>
                <a:cs typeface="Arial" panose="020B0604020202020204" pitchFamily="34" charset="0"/>
              </a:rPr>
              <a:t>Positioning young adults for promising careers</a:t>
            </a:r>
            <a:br>
              <a:rPr lang="en-US" sz="3200" b="1" dirty="0">
                <a:solidFill>
                  <a:srgbClr val="000000"/>
                </a:solidFill>
                <a:latin typeface="Arial" panose="020B0604020202020204" pitchFamily="34" charset="0"/>
                <a:cs typeface="Arial" panose="020B0604020202020204" pitchFamily="34" charset="0"/>
              </a:rPr>
            </a:br>
            <a:endParaRPr lang="en-US" sz="3000" b="1" dirty="0">
              <a:latin typeface="Arial Black" panose="020B0A04020102020204" pitchFamily="34" charset="0"/>
              <a:ea typeface="Segoe UI Black" panose="020B0A02040204020203" pitchFamily="34" charset="0"/>
              <a:cs typeface="Segoe UI Semilight" panose="020B0402040204020203" pitchFamily="34" charset="0"/>
            </a:endParaRPr>
          </a:p>
        </p:txBody>
      </p:sp>
      <p:sp>
        <p:nvSpPr>
          <p:cNvPr id="51" name="Plus 50"/>
          <p:cNvSpPr/>
          <p:nvPr/>
        </p:nvSpPr>
        <p:spPr>
          <a:xfrm>
            <a:off x="2655044" y="2399050"/>
            <a:ext cx="582836" cy="582836"/>
          </a:xfrm>
          <a:prstGeom prst="mathPlus">
            <a:avLst>
              <a:gd name="adj1" fmla="val 0"/>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ct val="0"/>
              </a:spcAft>
              <a:buClrTx/>
              <a:buSzTx/>
              <a:buFontTx/>
              <a:buNone/>
              <a:tabLst/>
              <a:defRPr>
                <a:effectLst/>
              </a:defRPr>
            </a:pPr>
            <a:endParaRPr kumimoji="0" lang="en-US" sz="1600" b="0" i="0" u="none" strike="noStrike" kern="1200" cap="none" spc="0" normalizeH="0" baseline="0" noProof="0" dirty="0">
              <a:ln>
                <a:noFill/>
              </a:ln>
              <a:solidFill>
                <a:srgbClr val="000000"/>
              </a:solidFill>
              <a:effectLst/>
              <a:uLnTx/>
              <a:uFillTx/>
              <a:latin typeface="Arial"/>
              <a:ea typeface="+mn-ea"/>
              <a:cs typeface="Arial"/>
            </a:endParaRPr>
          </a:p>
        </p:txBody>
      </p:sp>
      <p:sp>
        <p:nvSpPr>
          <p:cNvPr id="52" name="Plus 51"/>
          <p:cNvSpPr/>
          <p:nvPr/>
        </p:nvSpPr>
        <p:spPr>
          <a:xfrm>
            <a:off x="8695699" y="2372644"/>
            <a:ext cx="582836" cy="582836"/>
          </a:xfrm>
          <a:prstGeom prst="mathPlus">
            <a:avLst>
              <a:gd name="adj1" fmla="val 0"/>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ct val="0"/>
              </a:spcAft>
              <a:buClrTx/>
              <a:buSzTx/>
              <a:buFontTx/>
              <a:buNone/>
              <a:tabLst/>
              <a:defRPr>
                <a:effectLst/>
              </a:defRPr>
            </a:pPr>
            <a:endParaRPr kumimoji="0" lang="en-US" sz="1600" b="0" i="0" u="none" strike="noStrike" kern="1200" cap="none" spc="0" normalizeH="0" baseline="0" noProof="0" dirty="0">
              <a:ln>
                <a:noFill/>
              </a:ln>
              <a:solidFill>
                <a:srgbClr val="000000"/>
              </a:solidFill>
              <a:effectLst/>
              <a:uLnTx/>
              <a:uFillTx/>
              <a:latin typeface="Arial"/>
              <a:ea typeface="+mn-ea"/>
              <a:cs typeface="Arial"/>
            </a:endParaRPr>
          </a:p>
        </p:txBody>
      </p:sp>
      <p:sp>
        <p:nvSpPr>
          <p:cNvPr id="54" name="btfpBulletedList877426"/>
          <p:cNvSpPr txBox="1"/>
          <p:nvPr>
            <p:custDataLst>
              <p:tags r:id="rId4"/>
            </p:custDataLst>
          </p:nvPr>
        </p:nvSpPr>
        <p:spPr>
          <a:xfrm>
            <a:off x="397474" y="3626083"/>
            <a:ext cx="2323163" cy="2781137"/>
          </a:xfrm>
          <a:prstGeom prst="rect">
            <a:avLst/>
          </a:prstGeom>
          <a:noFill/>
          <a:effectLst/>
        </p:spPr>
        <p:txBody>
          <a:bodyPr vert="horz" wrap="square" lIns="36000" tIns="36000" rIns="36000" bIns="36000" rtlCol="0">
            <a:spAutoFit/>
          </a:bodyPr>
          <a:lstStyle/>
          <a:p>
            <a:pPr marL="177800" marR="0" lvl="0" indent="-177800" algn="l" defTabSz="711200" rtl="0" eaLnBrk="1" fontAlgn="auto" latinLnBrk="0" hangingPunct="1">
              <a:lnSpc>
                <a:spcPct val="100000"/>
              </a:lnSpc>
              <a:spcBef>
                <a:spcPts val="1200"/>
              </a:spcBef>
              <a:spcAft>
                <a:spcPct val="0"/>
              </a:spcAft>
              <a:buClrTx/>
              <a:buSzTx/>
              <a:buFontTx/>
              <a:buChar char="•"/>
              <a:tabLst/>
              <a:defRPr>
                <a:effect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At worksite</a:t>
            </a:r>
          </a:p>
          <a:p>
            <a:pPr marL="177800" marR="0" lvl="0" indent="-177800" algn="l" defTabSz="711200" rtl="0" eaLnBrk="1" fontAlgn="auto" latinLnBrk="0" hangingPunct="1">
              <a:lnSpc>
                <a:spcPct val="100000"/>
              </a:lnSpc>
              <a:spcBef>
                <a:spcPts val="1200"/>
              </a:spcBef>
              <a:spcAft>
                <a:spcPct val="0"/>
              </a:spcAft>
              <a:buClrTx/>
              <a:buSzTx/>
              <a:buFontTx/>
              <a:buChar char="•"/>
              <a:tabLst/>
              <a:defRPr>
                <a:effect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Paid and academic credit</a:t>
            </a:r>
          </a:p>
          <a:p>
            <a:pPr marL="177800" marR="0" lvl="0" indent="-177800" algn="l" defTabSz="711200" rtl="0" eaLnBrk="1" fontAlgn="auto" latinLnBrk="0" hangingPunct="1">
              <a:lnSpc>
                <a:spcPct val="100000"/>
              </a:lnSpc>
              <a:spcBef>
                <a:spcPts val="1200"/>
              </a:spcBef>
              <a:spcAft>
                <a:spcPct val="0"/>
              </a:spcAft>
              <a:buClrTx/>
              <a:buSzTx/>
              <a:buFontTx/>
              <a:buChar char="•"/>
              <a:tabLst/>
              <a:defRPr>
                <a:effect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Occupation-aligned</a:t>
            </a:r>
          </a:p>
          <a:p>
            <a:pPr marL="177800" marR="0" lvl="0" indent="-177800" algn="l" defTabSz="711200" rtl="0" eaLnBrk="1" fontAlgn="auto" latinLnBrk="0" hangingPunct="1">
              <a:lnSpc>
                <a:spcPct val="100000"/>
              </a:lnSpc>
              <a:spcBef>
                <a:spcPts val="1200"/>
              </a:spcBef>
              <a:spcAft>
                <a:spcPct val="0"/>
              </a:spcAft>
              <a:buClrTx/>
              <a:buSzTx/>
              <a:buFontTx/>
              <a:buChar char="•"/>
              <a:tabLst/>
              <a:defRPr>
                <a:effect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Employer supervisor at ratio typical of occupation</a:t>
            </a:r>
          </a:p>
          <a:p>
            <a:pPr marL="177800" marR="0" lvl="0" indent="-177800" algn="l" defTabSz="711200" rtl="0" eaLnBrk="1" fontAlgn="auto" latinLnBrk="0" hangingPunct="1">
              <a:lnSpc>
                <a:spcPct val="100000"/>
              </a:lnSpc>
              <a:spcBef>
                <a:spcPts val="1200"/>
              </a:spcBef>
              <a:spcAft>
                <a:spcPct val="0"/>
              </a:spcAft>
              <a:buClrTx/>
              <a:buSzTx/>
              <a:buFontTx/>
              <a:buChar char="•"/>
              <a:tabLst/>
              <a:defRPr>
                <a:effect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Defined competencies and skills gained</a:t>
            </a:r>
          </a:p>
          <a:p>
            <a:pPr marL="177800" marR="0" lvl="0" indent="-177800" algn="l" defTabSz="711200" rtl="0" eaLnBrk="1" fontAlgn="auto" latinLnBrk="0" hangingPunct="1">
              <a:lnSpc>
                <a:spcPct val="100000"/>
              </a:lnSpc>
              <a:spcBef>
                <a:spcPts val="1200"/>
              </a:spcBef>
              <a:spcAft>
                <a:spcPct val="0"/>
              </a:spcAft>
              <a:buClrTx/>
              <a:buSzTx/>
              <a:buFontTx/>
              <a:buChar char="•"/>
              <a:tabLst/>
              <a:defRPr>
                <a:effect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Full compliance with </a:t>
            </a:r>
            <a:r>
              <a:rPr kumimoji="0" lang="en-US" sz="1400" b="0"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legal </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regulations</a:t>
            </a:r>
          </a:p>
        </p:txBody>
      </p:sp>
      <p:sp>
        <p:nvSpPr>
          <p:cNvPr id="55" name="btfpBulletedList877426"/>
          <p:cNvSpPr txBox="1"/>
          <p:nvPr>
            <p:custDataLst>
              <p:tags r:id="rId5"/>
            </p:custDataLst>
          </p:nvPr>
        </p:nvSpPr>
        <p:spPr>
          <a:xfrm>
            <a:off x="3376770" y="3593811"/>
            <a:ext cx="2323163" cy="2473360"/>
          </a:xfrm>
          <a:prstGeom prst="rect">
            <a:avLst/>
          </a:prstGeom>
          <a:noFill/>
          <a:effectLst/>
        </p:spPr>
        <p:txBody>
          <a:bodyPr vert="horz" wrap="square" lIns="36000" tIns="36000" rIns="36000" bIns="36000" rtlCol="0">
            <a:spAutoFit/>
          </a:bodyPr>
          <a:lstStyle/>
          <a:p>
            <a:pPr marL="177800" marR="0" lvl="0" indent="-177800" algn="l" defTabSz="711200" rtl="0" eaLnBrk="1" fontAlgn="auto" latinLnBrk="0" hangingPunct="1">
              <a:lnSpc>
                <a:spcPct val="100000"/>
              </a:lnSpc>
              <a:spcBef>
                <a:spcPts val="1200"/>
              </a:spcBef>
              <a:spcAft>
                <a:spcPct val="0"/>
              </a:spcAft>
              <a:buClrTx/>
              <a:buSzTx/>
              <a:buFontTx/>
              <a:buChar char="•"/>
              <a:tabLst/>
              <a:defRPr>
                <a:effect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Curriculum and program requirements developed in partnership with employers and industry</a:t>
            </a:r>
          </a:p>
          <a:p>
            <a:pPr marL="177800" marR="0" lvl="0" indent="-177800" algn="l" defTabSz="711200" rtl="0" eaLnBrk="1" fontAlgn="auto" latinLnBrk="0" hangingPunct="1">
              <a:lnSpc>
                <a:spcPct val="100000"/>
              </a:lnSpc>
              <a:spcBef>
                <a:spcPts val="1200"/>
              </a:spcBef>
              <a:spcAft>
                <a:spcPct val="0"/>
              </a:spcAft>
              <a:buClrTx/>
              <a:buSzTx/>
              <a:buFontTx/>
              <a:buChar char="•"/>
              <a:tabLst/>
              <a:defRPr>
                <a:effect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Aligned with academic and employer standards</a:t>
            </a:r>
          </a:p>
          <a:p>
            <a:pPr marL="177800" marR="0" lvl="0" indent="-177800" algn="l" defTabSz="711200" rtl="0" eaLnBrk="1" fontAlgn="auto" latinLnBrk="0" hangingPunct="1">
              <a:lnSpc>
                <a:spcPct val="100000"/>
              </a:lnSpc>
              <a:spcBef>
                <a:spcPts val="1200"/>
              </a:spcBef>
              <a:spcAft>
                <a:spcPct val="0"/>
              </a:spcAft>
              <a:buClrTx/>
              <a:buSzTx/>
              <a:buFontTx/>
              <a:buChar char="•"/>
              <a:tabLst/>
              <a:defRPr>
                <a:effect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Qualified instructors</a:t>
            </a:r>
          </a:p>
          <a:p>
            <a:pPr marL="177800" marR="0" lvl="0" indent="-177800" algn="l" defTabSz="711200" rtl="0" eaLnBrk="1" fontAlgn="auto" latinLnBrk="0" hangingPunct="1">
              <a:lnSpc>
                <a:spcPct val="100000"/>
              </a:lnSpc>
              <a:spcBef>
                <a:spcPts val="1200"/>
              </a:spcBef>
              <a:spcAft>
                <a:spcPct val="0"/>
              </a:spcAft>
              <a:buClrTx/>
              <a:buSzTx/>
              <a:buFontTx/>
              <a:buChar char="•"/>
              <a:tabLst/>
              <a:defRPr>
                <a:effect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Dedicated student support (academic and career)</a:t>
            </a:r>
          </a:p>
        </p:txBody>
      </p:sp>
      <p:sp>
        <p:nvSpPr>
          <p:cNvPr id="56" name="btfpBulletedList877426"/>
          <p:cNvSpPr txBox="1"/>
          <p:nvPr>
            <p:custDataLst>
              <p:tags r:id="rId6"/>
            </p:custDataLst>
          </p:nvPr>
        </p:nvSpPr>
        <p:spPr>
          <a:xfrm>
            <a:off x="6448626" y="3671967"/>
            <a:ext cx="2323163" cy="1365365"/>
          </a:xfrm>
          <a:prstGeom prst="rect">
            <a:avLst/>
          </a:prstGeom>
          <a:noFill/>
          <a:effectLst/>
        </p:spPr>
        <p:txBody>
          <a:bodyPr vert="horz" wrap="square" lIns="36000" tIns="36000" rIns="36000" bIns="36000" rtlCol="0">
            <a:spAutoFit/>
          </a:bodyPr>
          <a:lstStyle/>
          <a:p>
            <a:pPr marL="177800" marR="0" lvl="0" indent="-177800" algn="l" defTabSz="711200" rtl="0" eaLnBrk="1" fontAlgn="auto" latinLnBrk="0" hangingPunct="1">
              <a:lnSpc>
                <a:spcPct val="100000"/>
              </a:lnSpc>
              <a:spcBef>
                <a:spcPts val="1200"/>
              </a:spcBef>
              <a:spcAft>
                <a:spcPct val="0"/>
              </a:spcAft>
              <a:buClrTx/>
              <a:buSzTx/>
              <a:buFontTx/>
              <a:buChar char="•"/>
              <a:tabLst/>
              <a:defRPr>
                <a:effectLst/>
              </a:defRPr>
            </a:pPr>
            <a:r>
              <a:rPr kumimoji="0" lang="en-US" sz="1400" b="0" i="0" u="none" strike="noStrike" kern="1200" cap="none" spc="0" normalizeH="0" baseline="0" noProof="0" dirty="0">
                <a:ln>
                  <a:noFill/>
                </a:ln>
                <a:solidFill>
                  <a:srgbClr val="000000"/>
                </a:solidFill>
                <a:effectLst/>
                <a:uLnTx/>
                <a:uFillTx/>
                <a:latin typeface="Arial"/>
                <a:ea typeface="+mn-ea"/>
                <a:cs typeface="Arial"/>
              </a:rPr>
              <a:t>Able to continue in employment </a:t>
            </a:r>
            <a:r>
              <a:rPr kumimoji="0" lang="en-US" sz="1400" b="1" i="0" u="none" strike="noStrike" kern="1200" cap="none" spc="0" normalizeH="0" baseline="0" noProof="0" dirty="0">
                <a:ln>
                  <a:noFill/>
                </a:ln>
                <a:solidFill>
                  <a:srgbClr val="000000"/>
                </a:solidFill>
                <a:effectLst/>
                <a:uLnTx/>
                <a:uFillTx/>
                <a:latin typeface="Arial"/>
                <a:ea typeface="+mn-ea"/>
                <a:cs typeface="Arial"/>
              </a:rPr>
              <a:t>OR </a:t>
            </a:r>
            <a:r>
              <a:rPr kumimoji="0" lang="en-US" sz="1400" b="0" i="0" u="none" strike="noStrike" kern="1200" cap="none" spc="0" normalizeH="0" baseline="0" noProof="0" dirty="0">
                <a:ln>
                  <a:noFill/>
                </a:ln>
                <a:solidFill>
                  <a:srgbClr val="000000"/>
                </a:solidFill>
                <a:effectLst/>
                <a:uLnTx/>
                <a:uFillTx/>
                <a:latin typeface="Arial"/>
                <a:ea typeface="+mn-ea"/>
                <a:cs typeface="Arial"/>
              </a:rPr>
              <a:t>successfully compete for </a:t>
            </a:r>
            <a:r>
              <a:rPr kumimoji="0" lang="en-US" sz="1400" b="0" i="0" u="none" strike="noStrike" kern="1200" cap="none" spc="0" normalizeH="0" baseline="0" noProof="0" dirty="0">
                <a:ln>
                  <a:noFill/>
                </a:ln>
                <a:solidFill>
                  <a:srgbClr val="000000"/>
                </a:solidFill>
                <a:effectLst/>
                <a:uLnTx/>
                <a:uFillTx/>
                <a:latin typeface="Arial"/>
                <a:cs typeface="Arial"/>
              </a:rPr>
              <a:t>jobs leading to </a:t>
            </a:r>
            <a:r>
              <a:rPr kumimoji="0" lang="en-US" sz="1400" b="0" i="0" u="none" strike="noStrike" kern="1200" cap="none" spc="0" normalizeH="0" baseline="0" noProof="0" dirty="0" smtClean="0">
                <a:ln>
                  <a:noFill/>
                </a:ln>
                <a:solidFill>
                  <a:srgbClr val="000000"/>
                </a:solidFill>
                <a:effectLst/>
                <a:uLnTx/>
                <a:uFillTx/>
                <a:latin typeface="Arial"/>
                <a:cs typeface="Arial"/>
              </a:rPr>
              <a:t>financially </a:t>
            </a:r>
            <a:r>
              <a:rPr kumimoji="0" lang="en-US" sz="1400" b="0" i="0" u="none" strike="noStrike" kern="1200" cap="none" spc="0" normalizeH="0" baseline="0" noProof="0" dirty="0" smtClean="0">
                <a:ln>
                  <a:noFill/>
                </a:ln>
                <a:solidFill>
                  <a:srgbClr val="000000"/>
                </a:solidFill>
                <a:effectLst/>
                <a:uLnTx/>
                <a:uFillTx/>
                <a:latin typeface="Arial"/>
                <a:ea typeface="+mn-ea"/>
                <a:cs typeface="Arial"/>
              </a:rPr>
              <a:t>sustaining </a:t>
            </a:r>
            <a:r>
              <a:rPr kumimoji="0" lang="en-US" sz="1400" b="0" i="0" u="none" strike="noStrike" kern="1200" cap="none" spc="0" normalizeH="0" baseline="0" noProof="0" dirty="0">
                <a:ln>
                  <a:noFill/>
                </a:ln>
                <a:solidFill>
                  <a:srgbClr val="000000"/>
                </a:solidFill>
                <a:effectLst/>
                <a:uLnTx/>
                <a:uFillTx/>
                <a:latin typeface="Arial"/>
                <a:ea typeface="+mn-ea"/>
                <a:cs typeface="Arial"/>
              </a:rPr>
              <a:t>and fulfilling careers</a:t>
            </a:r>
          </a:p>
        </p:txBody>
      </p:sp>
      <p:sp>
        <p:nvSpPr>
          <p:cNvPr id="57" name="btfpBulletedList877426"/>
          <p:cNvSpPr txBox="1"/>
          <p:nvPr>
            <p:custDataLst>
              <p:tags r:id="rId7"/>
            </p:custDataLst>
          </p:nvPr>
        </p:nvSpPr>
        <p:spPr>
          <a:xfrm>
            <a:off x="9607764" y="3651287"/>
            <a:ext cx="2327925" cy="1519253"/>
          </a:xfrm>
          <a:prstGeom prst="rect">
            <a:avLst/>
          </a:prstGeom>
          <a:noFill/>
          <a:effectLst/>
        </p:spPr>
        <p:txBody>
          <a:bodyPr vert="horz" wrap="square" lIns="36000" tIns="36000" rIns="36000" bIns="36000" rtlCol="0">
            <a:spAutoFit/>
          </a:bodyPr>
          <a:lstStyle/>
          <a:p>
            <a:pPr marL="177800" marR="0" lvl="0" indent="-177800" algn="l" defTabSz="711200" rtl="0" eaLnBrk="1" fontAlgn="auto" latinLnBrk="0" hangingPunct="1">
              <a:lnSpc>
                <a:spcPct val="100000"/>
              </a:lnSpc>
              <a:spcBef>
                <a:spcPts val="1200"/>
              </a:spcBef>
              <a:spcAft>
                <a:spcPct val="0"/>
              </a:spcAft>
              <a:buClrTx/>
              <a:buSzTx/>
              <a:buFontTx/>
              <a:buChar char="•"/>
              <a:tabLst/>
              <a:defRPr>
                <a:effectLst/>
              </a:defRPr>
            </a:pPr>
            <a:r>
              <a:rPr kumimoji="0" lang="en-US" sz="1400" b="0" i="0" u="none" strike="noStrike" kern="1200" cap="none" spc="0" normalizeH="0" baseline="0" noProof="0" dirty="0">
                <a:ln>
                  <a:noFill/>
                </a:ln>
                <a:solidFill>
                  <a:srgbClr val="000000"/>
                </a:solidFill>
                <a:effectLst/>
                <a:uLnTx/>
                <a:uFillTx/>
                <a:latin typeface="Arial"/>
                <a:ea typeface="+mn-ea"/>
                <a:cs typeface="Arial"/>
              </a:rPr>
              <a:t>Credential attained </a:t>
            </a:r>
            <a:br>
              <a:rPr kumimoji="0" lang="en-US" sz="1400" b="0" i="0" u="none" strike="noStrike" kern="1200" cap="none" spc="0" normalizeH="0" baseline="0" noProof="0" dirty="0">
                <a:ln>
                  <a:noFill/>
                </a:ln>
                <a:solidFill>
                  <a:srgbClr val="000000"/>
                </a:solidFill>
                <a:effectLst/>
                <a:uLnTx/>
                <a:uFillTx/>
                <a:latin typeface="Arial"/>
                <a:ea typeface="+mn-ea"/>
                <a:cs typeface="Arial"/>
              </a:rPr>
            </a:br>
            <a:r>
              <a:rPr kumimoji="0" lang="en-US" sz="1400" b="0" i="0" u="none" strike="noStrike" kern="1200" cap="none" spc="0" normalizeH="0" baseline="0" noProof="0" dirty="0">
                <a:ln>
                  <a:noFill/>
                </a:ln>
                <a:solidFill>
                  <a:srgbClr val="000000"/>
                </a:solidFill>
                <a:effectLst/>
                <a:uLnTx/>
                <a:uFillTx/>
                <a:latin typeface="Arial"/>
                <a:ea typeface="+mn-ea"/>
                <a:cs typeface="Arial"/>
              </a:rPr>
              <a:t/>
            </a:r>
            <a:br>
              <a:rPr kumimoji="0" lang="en-US" sz="1400" b="0" i="0" u="none" strike="noStrike" kern="1200" cap="none" spc="0" normalizeH="0" baseline="0" noProof="0" dirty="0">
                <a:ln>
                  <a:noFill/>
                </a:ln>
                <a:solidFill>
                  <a:srgbClr val="000000"/>
                </a:solidFill>
                <a:effectLst/>
                <a:uLnTx/>
                <a:uFillTx/>
                <a:latin typeface="Arial"/>
                <a:ea typeface="+mn-ea"/>
                <a:cs typeface="Arial"/>
              </a:rPr>
            </a:br>
            <a:r>
              <a:rPr kumimoji="0" lang="en-US" sz="1400" b="0" i="0" u="none" strike="noStrike" kern="1200" cap="none" spc="0" normalizeH="0" baseline="0" noProof="0" dirty="0">
                <a:ln>
                  <a:noFill/>
                </a:ln>
                <a:solidFill>
                  <a:srgbClr val="000000"/>
                </a:solidFill>
                <a:effectLst/>
                <a:uLnTx/>
                <a:uFillTx/>
                <a:latin typeface="Arial"/>
                <a:ea typeface="+mn-ea"/>
                <a:cs typeface="Arial"/>
              </a:rPr>
              <a:t>	</a:t>
            </a:r>
            <a:r>
              <a:rPr kumimoji="0" lang="en-US" sz="1400" b="1" i="0" u="none" strike="noStrike" kern="1200" cap="none" spc="0" normalizeH="0" baseline="0" noProof="0" dirty="0">
                <a:ln>
                  <a:noFill/>
                </a:ln>
                <a:solidFill>
                  <a:srgbClr val="000000"/>
                </a:solidFill>
                <a:effectLst/>
                <a:uLnTx/>
                <a:uFillTx/>
                <a:latin typeface="Arial"/>
                <a:ea typeface="+mn-ea"/>
                <a:cs typeface="Arial"/>
              </a:rPr>
              <a:t>OR</a:t>
            </a:r>
          </a:p>
          <a:p>
            <a:pPr marL="177800" marR="0" lvl="0" indent="-177800" algn="l" defTabSz="711200" rtl="0" eaLnBrk="1" fontAlgn="auto" latinLnBrk="0" hangingPunct="1">
              <a:lnSpc>
                <a:spcPct val="100000"/>
              </a:lnSpc>
              <a:spcBef>
                <a:spcPts val="1200"/>
              </a:spcBef>
              <a:spcAft>
                <a:spcPct val="0"/>
              </a:spcAft>
              <a:buClrTx/>
              <a:buSzTx/>
              <a:buFontTx/>
              <a:buChar char="•"/>
              <a:tabLst/>
              <a:defRPr>
                <a:effectLst/>
              </a:defRPr>
            </a:pPr>
            <a:r>
              <a:rPr kumimoji="0" lang="en-US" sz="1400" b="0" i="0" u="none" strike="noStrike" kern="1200" cap="none" spc="0" normalizeH="0" baseline="0" noProof="0" dirty="0">
                <a:ln>
                  <a:noFill/>
                </a:ln>
                <a:solidFill>
                  <a:srgbClr val="000000"/>
                </a:solidFill>
                <a:effectLst/>
                <a:uLnTx/>
                <a:uFillTx/>
                <a:latin typeface="Arial"/>
                <a:ea typeface="+mn-ea"/>
                <a:cs typeface="Arial"/>
              </a:rPr>
              <a:t>Significant progress (at least one year) </a:t>
            </a:r>
            <a:r>
              <a:rPr kumimoji="0" lang="en-US" sz="1400" b="0" i="0" u="none" strike="noStrike" kern="1200" cap="none" spc="0" normalizeH="0" baseline="0" noProof="0" dirty="0" smtClean="0">
                <a:ln>
                  <a:noFill/>
                </a:ln>
                <a:solidFill>
                  <a:srgbClr val="000000"/>
                </a:solidFill>
                <a:effectLst/>
                <a:uLnTx/>
                <a:uFillTx/>
                <a:latin typeface="Arial"/>
                <a:ea typeface="+mn-ea"/>
                <a:cs typeface="Arial"/>
              </a:rPr>
              <a:t>toward </a:t>
            </a:r>
            <a:r>
              <a:rPr kumimoji="0" lang="en-US" sz="1400" b="0" i="0" u="none" strike="noStrike" kern="1200" cap="none" spc="0" normalizeH="0" baseline="0" noProof="0" dirty="0">
                <a:ln>
                  <a:noFill/>
                </a:ln>
                <a:solidFill>
                  <a:srgbClr val="000000"/>
                </a:solidFill>
                <a:effectLst/>
                <a:uLnTx/>
                <a:uFillTx/>
                <a:latin typeface="Arial"/>
                <a:ea typeface="+mn-ea"/>
                <a:cs typeface="Arial"/>
              </a:rPr>
              <a:t>a </a:t>
            </a:r>
            <a:r>
              <a:rPr kumimoji="0" lang="en-US" sz="1400" b="0" i="0" u="none" strike="noStrike" kern="1200" cap="none" spc="0" normalizeH="0" baseline="0" noProof="0" dirty="0" smtClean="0">
                <a:ln>
                  <a:noFill/>
                </a:ln>
                <a:solidFill>
                  <a:srgbClr val="000000"/>
                </a:solidFill>
                <a:effectLst/>
                <a:uLnTx/>
                <a:uFillTx/>
                <a:latin typeface="Arial"/>
                <a:ea typeface="+mn-ea"/>
                <a:cs typeface="Arial"/>
              </a:rPr>
              <a:t>2- </a:t>
            </a:r>
            <a:r>
              <a:rPr kumimoji="0" lang="en-US" sz="1400" b="0" i="0" u="none" strike="noStrike" kern="1200" cap="none" spc="0" normalizeH="0" baseline="0" noProof="0" dirty="0">
                <a:ln>
                  <a:noFill/>
                </a:ln>
                <a:solidFill>
                  <a:srgbClr val="000000"/>
                </a:solidFill>
                <a:effectLst/>
                <a:uLnTx/>
                <a:uFillTx/>
                <a:latin typeface="Arial"/>
                <a:ea typeface="+mn-ea"/>
                <a:cs typeface="Arial"/>
              </a:rPr>
              <a:t>or </a:t>
            </a:r>
            <a:r>
              <a:rPr kumimoji="0" lang="en-US" sz="1400" b="0" i="0" u="none" strike="noStrike" kern="1200" cap="none" spc="0" normalizeH="0" baseline="0" noProof="0" dirty="0" smtClean="0">
                <a:ln>
                  <a:noFill/>
                </a:ln>
                <a:solidFill>
                  <a:srgbClr val="000000"/>
                </a:solidFill>
                <a:effectLst/>
                <a:uLnTx/>
                <a:uFillTx/>
                <a:latin typeface="Arial"/>
                <a:ea typeface="+mn-ea"/>
                <a:cs typeface="Arial"/>
              </a:rPr>
              <a:t>4-year </a:t>
            </a:r>
            <a:r>
              <a:rPr kumimoji="0" lang="en-US" sz="1400" b="0" i="0" u="none" strike="noStrike" kern="1200" cap="none" spc="0" normalizeH="0" baseline="0" noProof="0" dirty="0">
                <a:ln>
                  <a:noFill/>
                </a:ln>
                <a:solidFill>
                  <a:srgbClr val="000000"/>
                </a:solidFill>
                <a:effectLst/>
                <a:uLnTx/>
                <a:uFillTx/>
                <a:latin typeface="Arial"/>
                <a:ea typeface="+mn-ea"/>
                <a:cs typeface="Arial"/>
              </a:rPr>
              <a:t>credential</a:t>
            </a:r>
          </a:p>
        </p:txBody>
      </p:sp>
      <p:sp>
        <p:nvSpPr>
          <p:cNvPr id="66" name="Rectangle 65"/>
          <p:cNvSpPr/>
          <p:nvPr/>
        </p:nvSpPr>
        <p:spPr>
          <a:xfrm>
            <a:off x="375522" y="3639673"/>
            <a:ext cx="163509" cy="334108"/>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ct val="0"/>
              </a:spcAft>
              <a:buClrTx/>
              <a:buSzTx/>
              <a:buFontTx/>
              <a:buNone/>
              <a:tabLst/>
              <a:defRPr>
                <a:effectLst/>
              </a:defRPr>
            </a:pPr>
            <a:r>
              <a:rPr kumimoji="0" lang="en-US" sz="1600" b="0" i="0" u="none" strike="noStrike" kern="1200" cap="none" spc="0" normalizeH="0" baseline="0" noProof="0" dirty="0">
                <a:ln>
                  <a:noFill/>
                </a:ln>
                <a:solidFill>
                  <a:srgbClr val="000000"/>
                </a:solidFill>
                <a:effectLst/>
                <a:uLnTx/>
                <a:uFillTx/>
                <a:latin typeface="Arial"/>
                <a:ea typeface="+mn-ea"/>
                <a:cs typeface="Arial"/>
                <a:sym typeface="Wingdings" panose="05000000000000000000" pitchFamily="2" charset="2"/>
              </a:rPr>
              <a:t></a:t>
            </a:r>
            <a:endParaRPr kumimoji="0" lang="en-US" sz="1600" b="0" i="0" u="none" strike="noStrike" kern="1200" cap="none" spc="0" normalizeH="0" baseline="0" noProof="0" dirty="0">
              <a:ln>
                <a:noFill/>
              </a:ln>
              <a:solidFill>
                <a:srgbClr val="000000"/>
              </a:solidFill>
              <a:effectLst/>
              <a:uLnTx/>
              <a:uFillTx/>
              <a:latin typeface="Arial"/>
              <a:ea typeface="+mn-ea"/>
              <a:cs typeface="Arial"/>
            </a:endParaRPr>
          </a:p>
        </p:txBody>
      </p:sp>
      <p:sp>
        <p:nvSpPr>
          <p:cNvPr id="67" name="Rectangle 66"/>
          <p:cNvSpPr/>
          <p:nvPr/>
        </p:nvSpPr>
        <p:spPr>
          <a:xfrm>
            <a:off x="375522" y="3969529"/>
            <a:ext cx="163509" cy="334108"/>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ct val="0"/>
              </a:spcAft>
              <a:buClrTx/>
              <a:buSzTx/>
              <a:buFontTx/>
              <a:buNone/>
              <a:tabLst/>
              <a:defRPr>
                <a:effectLst/>
              </a:defRPr>
            </a:pPr>
            <a:r>
              <a:rPr kumimoji="0" lang="en-US" sz="1600" b="0" i="0" u="none" strike="noStrike" kern="1200" cap="none" spc="0" normalizeH="0" baseline="0" noProof="0" dirty="0">
                <a:ln>
                  <a:noFill/>
                </a:ln>
                <a:solidFill>
                  <a:srgbClr val="000000"/>
                </a:solidFill>
                <a:effectLst/>
                <a:uLnTx/>
                <a:uFillTx/>
                <a:latin typeface="Arial"/>
                <a:ea typeface="+mn-ea"/>
                <a:cs typeface="Arial"/>
                <a:sym typeface="Wingdings" panose="05000000000000000000" pitchFamily="2" charset="2"/>
              </a:rPr>
              <a:t></a:t>
            </a:r>
            <a:endParaRPr kumimoji="0" lang="en-US" sz="1600" b="0" i="0" u="none" strike="noStrike" kern="1200" cap="none" spc="0" normalizeH="0" baseline="0" noProof="0" dirty="0">
              <a:ln>
                <a:noFill/>
              </a:ln>
              <a:solidFill>
                <a:srgbClr val="000000"/>
              </a:solidFill>
              <a:effectLst/>
              <a:uLnTx/>
              <a:uFillTx/>
              <a:latin typeface="Arial"/>
              <a:ea typeface="+mn-ea"/>
              <a:cs typeface="Arial"/>
            </a:endParaRPr>
          </a:p>
        </p:txBody>
      </p:sp>
      <p:sp>
        <p:nvSpPr>
          <p:cNvPr id="68" name="Rectangle 67"/>
          <p:cNvSpPr/>
          <p:nvPr/>
        </p:nvSpPr>
        <p:spPr>
          <a:xfrm>
            <a:off x="375522" y="4697745"/>
            <a:ext cx="163509" cy="334108"/>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ct val="0"/>
              </a:spcAft>
              <a:buClrTx/>
              <a:buSzTx/>
              <a:buFontTx/>
              <a:buNone/>
              <a:tabLst/>
              <a:defRPr>
                <a:effectLst/>
              </a:defRPr>
            </a:pPr>
            <a:r>
              <a:rPr kumimoji="0" lang="en-US" sz="1600" b="0" i="0" u="none" strike="noStrike" kern="1200" cap="none" spc="0" normalizeH="0" baseline="0" noProof="0" dirty="0">
                <a:ln>
                  <a:noFill/>
                </a:ln>
                <a:solidFill>
                  <a:srgbClr val="000000"/>
                </a:solidFill>
                <a:effectLst/>
                <a:uLnTx/>
                <a:uFillTx/>
                <a:latin typeface="Arial"/>
                <a:ea typeface="+mn-ea"/>
                <a:cs typeface="Arial"/>
                <a:sym typeface="Wingdings" panose="05000000000000000000" pitchFamily="2" charset="2"/>
              </a:rPr>
              <a:t></a:t>
            </a:r>
            <a:endParaRPr kumimoji="0" lang="en-US" sz="1600" b="0" i="0" u="none" strike="noStrike" kern="1200" cap="none" spc="0" normalizeH="0" baseline="0" noProof="0" dirty="0">
              <a:ln>
                <a:noFill/>
              </a:ln>
              <a:solidFill>
                <a:srgbClr val="000000"/>
              </a:solidFill>
              <a:effectLst/>
              <a:uLnTx/>
              <a:uFillTx/>
              <a:latin typeface="Arial"/>
              <a:ea typeface="+mn-ea"/>
              <a:cs typeface="Arial"/>
            </a:endParaRPr>
          </a:p>
        </p:txBody>
      </p:sp>
      <p:sp>
        <p:nvSpPr>
          <p:cNvPr id="69" name="Rectangle 68"/>
          <p:cNvSpPr/>
          <p:nvPr/>
        </p:nvSpPr>
        <p:spPr>
          <a:xfrm>
            <a:off x="3367185" y="3593300"/>
            <a:ext cx="163509" cy="334108"/>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ct val="0"/>
              </a:spcAft>
              <a:buClrTx/>
              <a:buSzTx/>
              <a:buFontTx/>
              <a:buNone/>
              <a:tabLst/>
              <a:defRPr>
                <a:effectLst/>
              </a:defRPr>
            </a:pPr>
            <a:r>
              <a:rPr kumimoji="0" lang="en-US" sz="1600" b="0" i="0" u="none" strike="noStrike" kern="1200" cap="none" spc="0" normalizeH="0" baseline="0" noProof="0" dirty="0">
                <a:ln>
                  <a:noFill/>
                </a:ln>
                <a:solidFill>
                  <a:srgbClr val="000000"/>
                </a:solidFill>
                <a:effectLst/>
                <a:uLnTx/>
                <a:uFillTx/>
                <a:latin typeface="Arial"/>
                <a:ea typeface="+mn-ea"/>
                <a:cs typeface="Arial"/>
                <a:sym typeface="Wingdings" panose="05000000000000000000" pitchFamily="2" charset="2"/>
              </a:rPr>
              <a:t></a:t>
            </a:r>
            <a:endParaRPr kumimoji="0" lang="en-US" sz="1600" b="0" i="0" u="none" strike="noStrike" kern="1200" cap="none" spc="0" normalizeH="0" baseline="0" noProof="0" dirty="0">
              <a:ln>
                <a:noFill/>
              </a:ln>
              <a:solidFill>
                <a:srgbClr val="000000"/>
              </a:solidFill>
              <a:effectLst/>
              <a:uLnTx/>
              <a:uFillTx/>
              <a:latin typeface="Arial"/>
              <a:ea typeface="+mn-ea"/>
              <a:cs typeface="Arial"/>
            </a:endParaRPr>
          </a:p>
        </p:txBody>
      </p:sp>
      <p:sp>
        <p:nvSpPr>
          <p:cNvPr id="70" name="Rectangle 69"/>
          <p:cNvSpPr/>
          <p:nvPr/>
        </p:nvSpPr>
        <p:spPr>
          <a:xfrm>
            <a:off x="3376770" y="4596415"/>
            <a:ext cx="163509" cy="334108"/>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ct val="0"/>
              </a:spcAft>
              <a:buClrTx/>
              <a:buSzTx/>
              <a:buFontTx/>
              <a:buNone/>
              <a:tabLst/>
              <a:defRPr>
                <a:effectLst/>
              </a:defRPr>
            </a:pPr>
            <a:r>
              <a:rPr kumimoji="0" lang="en-US" sz="1600" b="0" i="0" u="none" strike="noStrike" kern="1200" cap="none" spc="0" normalizeH="0" baseline="0" noProof="0" dirty="0">
                <a:ln>
                  <a:noFill/>
                </a:ln>
                <a:solidFill>
                  <a:srgbClr val="000000"/>
                </a:solidFill>
                <a:effectLst/>
                <a:uLnTx/>
                <a:uFillTx/>
                <a:latin typeface="Arial"/>
                <a:ea typeface="+mn-ea"/>
                <a:cs typeface="Arial"/>
                <a:sym typeface="Wingdings" panose="05000000000000000000" pitchFamily="2" charset="2"/>
              </a:rPr>
              <a:t></a:t>
            </a:r>
            <a:endParaRPr kumimoji="0" lang="en-US" sz="1600" b="0" i="0" u="none" strike="noStrike" kern="1200" cap="none" spc="0" normalizeH="0" baseline="0" noProof="0" dirty="0">
              <a:ln>
                <a:noFill/>
              </a:ln>
              <a:solidFill>
                <a:srgbClr val="000000"/>
              </a:solidFill>
              <a:effectLst/>
              <a:uLnTx/>
              <a:uFillTx/>
              <a:latin typeface="Arial"/>
              <a:ea typeface="+mn-ea"/>
              <a:cs typeface="Arial"/>
            </a:endParaRPr>
          </a:p>
        </p:txBody>
      </p:sp>
      <p:sp>
        <p:nvSpPr>
          <p:cNvPr id="71" name="Rectangle 70"/>
          <p:cNvSpPr/>
          <p:nvPr/>
        </p:nvSpPr>
        <p:spPr>
          <a:xfrm>
            <a:off x="6423692" y="3624912"/>
            <a:ext cx="163509" cy="334108"/>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ct val="0"/>
              </a:spcAft>
              <a:buClrTx/>
              <a:buSzTx/>
              <a:buFontTx/>
              <a:buNone/>
              <a:tabLst/>
              <a:defRPr>
                <a:effectLst/>
              </a:defRPr>
            </a:pPr>
            <a:r>
              <a:rPr kumimoji="0" lang="en-US" sz="1600" b="0" i="0" u="none" strike="noStrike" kern="1200" cap="none" spc="0" normalizeH="0" baseline="0" noProof="0" dirty="0">
                <a:ln>
                  <a:noFill/>
                </a:ln>
                <a:solidFill>
                  <a:srgbClr val="000000"/>
                </a:solidFill>
                <a:effectLst/>
                <a:uLnTx/>
                <a:uFillTx/>
                <a:latin typeface="Arial"/>
                <a:ea typeface="+mn-ea"/>
                <a:cs typeface="Arial"/>
                <a:sym typeface="Wingdings" panose="05000000000000000000" pitchFamily="2" charset="2"/>
              </a:rPr>
              <a:t></a:t>
            </a:r>
            <a:endParaRPr kumimoji="0" lang="en-US" sz="1600" b="0" i="0" u="none" strike="noStrike" kern="1200" cap="none" spc="0" normalizeH="0" baseline="0" noProof="0" dirty="0">
              <a:ln>
                <a:noFill/>
              </a:ln>
              <a:solidFill>
                <a:srgbClr val="000000"/>
              </a:solidFill>
              <a:effectLst/>
              <a:uLnTx/>
              <a:uFillTx/>
              <a:latin typeface="Arial"/>
              <a:ea typeface="+mn-ea"/>
              <a:cs typeface="Arial"/>
            </a:endParaRPr>
          </a:p>
        </p:txBody>
      </p:sp>
      <p:sp>
        <p:nvSpPr>
          <p:cNvPr id="73" name="Rectangle 72"/>
          <p:cNvSpPr/>
          <p:nvPr/>
        </p:nvSpPr>
        <p:spPr>
          <a:xfrm>
            <a:off x="9607764" y="3645342"/>
            <a:ext cx="163509" cy="334108"/>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ct val="0"/>
              </a:spcAft>
              <a:buClrTx/>
              <a:buSzTx/>
              <a:buFontTx/>
              <a:buNone/>
              <a:tabLst/>
              <a:defRPr>
                <a:effectLst/>
              </a:defRPr>
            </a:pPr>
            <a:r>
              <a:rPr kumimoji="0" lang="en-US" sz="1600" b="0" i="0" u="none" strike="noStrike" kern="1200" cap="none" spc="0" normalizeH="0" baseline="0" noProof="0" dirty="0">
                <a:ln>
                  <a:noFill/>
                </a:ln>
                <a:solidFill>
                  <a:srgbClr val="000000"/>
                </a:solidFill>
                <a:effectLst/>
                <a:uLnTx/>
                <a:uFillTx/>
                <a:latin typeface="Arial"/>
                <a:ea typeface="+mn-ea"/>
                <a:cs typeface="Arial"/>
                <a:sym typeface="Wingdings" panose="05000000000000000000" pitchFamily="2" charset="2"/>
              </a:rPr>
              <a:t></a:t>
            </a:r>
            <a:endParaRPr kumimoji="0" lang="en-US" sz="1600" b="0" i="0" u="none" strike="noStrike" kern="1200" cap="none" spc="0" normalizeH="0" baseline="0" noProof="0" dirty="0">
              <a:ln>
                <a:noFill/>
              </a:ln>
              <a:solidFill>
                <a:srgbClr val="000000"/>
              </a:solidFill>
              <a:effectLst/>
              <a:uLnTx/>
              <a:uFillTx/>
              <a:latin typeface="Arial"/>
              <a:ea typeface="+mn-ea"/>
              <a:cs typeface="Arial"/>
            </a:endParaRPr>
          </a:p>
        </p:txBody>
      </p:sp>
      <p:sp>
        <p:nvSpPr>
          <p:cNvPr id="74" name="Rectangle 73"/>
          <p:cNvSpPr/>
          <p:nvPr/>
        </p:nvSpPr>
        <p:spPr>
          <a:xfrm>
            <a:off x="9607764" y="4438957"/>
            <a:ext cx="163509" cy="334108"/>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ct val="0"/>
              </a:spcAft>
              <a:buClrTx/>
              <a:buSzTx/>
              <a:buFontTx/>
              <a:buNone/>
              <a:tabLst/>
              <a:defRPr>
                <a:effectLst/>
              </a:defRPr>
            </a:pPr>
            <a:r>
              <a:rPr kumimoji="0" lang="en-US" sz="1600" b="0" i="0" u="none" strike="noStrike" kern="1200" cap="none" spc="0" normalizeH="0" baseline="0" noProof="0" dirty="0">
                <a:ln>
                  <a:noFill/>
                </a:ln>
                <a:solidFill>
                  <a:srgbClr val="000000"/>
                </a:solidFill>
                <a:effectLst/>
                <a:uLnTx/>
                <a:uFillTx/>
                <a:latin typeface="Arial"/>
                <a:ea typeface="+mn-ea"/>
                <a:cs typeface="Arial"/>
                <a:sym typeface="Wingdings" panose="05000000000000000000" pitchFamily="2" charset="2"/>
              </a:rPr>
              <a:t></a:t>
            </a:r>
            <a:endParaRPr kumimoji="0" lang="en-US" sz="1600" b="0" i="0" u="none" strike="noStrike" kern="1200" cap="none" spc="0" normalizeH="0" baseline="0" noProof="0" dirty="0">
              <a:ln>
                <a:noFill/>
              </a:ln>
              <a:solidFill>
                <a:srgbClr val="000000"/>
              </a:solidFill>
              <a:effectLst/>
              <a:uLnTx/>
              <a:uFillTx/>
              <a:latin typeface="Arial"/>
              <a:ea typeface="+mn-ea"/>
              <a:cs typeface="Arial"/>
            </a:endParaRPr>
          </a:p>
        </p:txBody>
      </p:sp>
      <p:sp>
        <p:nvSpPr>
          <p:cNvPr id="76" name="Rectangle 75"/>
          <p:cNvSpPr/>
          <p:nvPr/>
        </p:nvSpPr>
        <p:spPr>
          <a:xfrm>
            <a:off x="375522" y="5276479"/>
            <a:ext cx="163509" cy="334108"/>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ct val="0"/>
              </a:spcAft>
              <a:buClrTx/>
              <a:buSzTx/>
              <a:buFontTx/>
              <a:buNone/>
              <a:tabLst/>
              <a:defRPr>
                <a:effectLst/>
              </a:defRPr>
            </a:pPr>
            <a:r>
              <a:rPr kumimoji="0" lang="en-US" sz="1600" b="0" i="0" u="none" strike="noStrike" kern="1200" cap="none" spc="0" normalizeH="0" baseline="0" noProof="0" dirty="0">
                <a:ln>
                  <a:noFill/>
                </a:ln>
                <a:solidFill>
                  <a:srgbClr val="000000"/>
                </a:solidFill>
                <a:effectLst/>
                <a:uLnTx/>
                <a:uFillTx/>
                <a:latin typeface="Arial"/>
                <a:ea typeface="+mn-ea"/>
                <a:cs typeface="Arial"/>
                <a:sym typeface="Wingdings" panose="05000000000000000000" pitchFamily="2" charset="2"/>
              </a:rPr>
              <a:t></a:t>
            </a:r>
            <a:endParaRPr kumimoji="0" lang="en-US" sz="1600" b="0" i="0" u="none" strike="noStrike" kern="1200" cap="none" spc="0" normalizeH="0" baseline="0" noProof="0" dirty="0">
              <a:ln>
                <a:noFill/>
              </a:ln>
              <a:solidFill>
                <a:srgbClr val="000000"/>
              </a:solidFill>
              <a:effectLst/>
              <a:uLnTx/>
              <a:uFillTx/>
              <a:latin typeface="Arial"/>
              <a:ea typeface="+mn-ea"/>
              <a:cs typeface="Arial"/>
            </a:endParaRPr>
          </a:p>
        </p:txBody>
      </p:sp>
      <p:sp>
        <p:nvSpPr>
          <p:cNvPr id="78" name="Rectangle 77"/>
          <p:cNvSpPr/>
          <p:nvPr>
            <p:custDataLst>
              <p:tags r:id="rId8"/>
            </p:custDataLst>
          </p:nvPr>
        </p:nvSpPr>
        <p:spPr>
          <a:xfrm>
            <a:off x="1113082" y="2156152"/>
            <a:ext cx="2001836" cy="1248011"/>
          </a:xfrm>
          <a:prstGeom prst="rect">
            <a:avLst/>
          </a:prstGeom>
          <a:noFill/>
          <a:ln w="9525" cap="flat" cmpd="sng" algn="ctr">
            <a:noFill/>
            <a:prstDash val="solid"/>
            <a:miter lim="800000"/>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rtlCol="0" fromWordArt="0" anchor="ctr" anchorCtr="0" forceAA="0" compatLnSpc="1">
            <a:prstTxWarp prst="textNoShape">
              <a:avLst/>
            </a:prstTxWarp>
            <a:noAutofit/>
          </a:bodyPr>
          <a:lstStyle/>
          <a:p>
            <a:pPr marL="0" marR="0" lvl="0" indent="0" algn="l" defTabSz="711200" rtl="0" eaLnBrk="1" fontAlgn="auto" latinLnBrk="0" hangingPunct="1">
              <a:lnSpc>
                <a:spcPct val="100000"/>
              </a:lnSpc>
              <a:spcBef>
                <a:spcPts val="1200"/>
              </a:spcBef>
              <a:spcAft>
                <a:spcPct val="0"/>
              </a:spcAft>
              <a:buClrTx/>
              <a:buSzTx/>
              <a:buFontTx/>
              <a:buNone/>
              <a:tabLst/>
              <a:defRPr>
                <a:effectLst/>
              </a:defRPr>
            </a:pPr>
            <a:r>
              <a:rPr kumimoji="0" lang="en-US" sz="1700" b="1" i="0" u="none" strike="noStrike" kern="1200" cap="none" spc="0" normalizeH="0" baseline="0" noProof="0" dirty="0">
                <a:ln>
                  <a:noFill/>
                </a:ln>
                <a:solidFill>
                  <a:srgbClr val="000000"/>
                </a:solidFill>
                <a:effectLst/>
                <a:uLnTx/>
                <a:uFillTx/>
                <a:latin typeface="Arial"/>
                <a:ea typeface="+mn-ea"/>
                <a:cs typeface="Arial"/>
              </a:rPr>
              <a:t>Meaningful, </a:t>
            </a:r>
            <a:r>
              <a:rPr kumimoji="0" lang="en-US" sz="1700" b="1" i="0" u="none" strike="noStrike" kern="1200" cap="none" spc="0" normalizeH="0" baseline="0" noProof="0" dirty="0" smtClean="0">
                <a:ln>
                  <a:noFill/>
                </a:ln>
                <a:solidFill>
                  <a:srgbClr val="000000"/>
                </a:solidFill>
                <a:effectLst/>
                <a:uLnTx/>
                <a:uFillTx/>
                <a:latin typeface="Arial"/>
                <a:ea typeface="+mn-ea"/>
                <a:cs typeface="Arial"/>
              </a:rPr>
              <a:t/>
            </a:r>
            <a:br>
              <a:rPr kumimoji="0" lang="en-US" sz="1700" b="1" i="0" u="none" strike="noStrike" kern="1200" cap="none" spc="0" normalizeH="0" baseline="0" noProof="0" dirty="0" smtClean="0">
                <a:ln>
                  <a:noFill/>
                </a:ln>
                <a:solidFill>
                  <a:srgbClr val="000000"/>
                </a:solidFill>
                <a:effectLst/>
                <a:uLnTx/>
                <a:uFillTx/>
                <a:latin typeface="Arial"/>
                <a:ea typeface="+mn-ea"/>
                <a:cs typeface="Arial"/>
              </a:rPr>
            </a:br>
            <a:r>
              <a:rPr kumimoji="0" lang="en-US" sz="1700" b="1" i="0" u="none" strike="noStrike" kern="1200" cap="none" spc="0" normalizeH="0" baseline="0" noProof="0" dirty="0" smtClean="0">
                <a:ln>
                  <a:noFill/>
                </a:ln>
                <a:solidFill>
                  <a:srgbClr val="000000"/>
                </a:solidFill>
                <a:effectLst/>
                <a:uLnTx/>
                <a:uFillTx/>
                <a:latin typeface="Arial"/>
                <a:ea typeface="+mn-ea"/>
                <a:cs typeface="Arial"/>
              </a:rPr>
              <a:t>high </a:t>
            </a:r>
            <a:r>
              <a:rPr kumimoji="0" lang="en-US" sz="1700" b="1" i="0" u="none" strike="noStrike" kern="1200" cap="none" spc="0" normalizeH="0" baseline="0" noProof="0" dirty="0">
                <a:ln>
                  <a:noFill/>
                </a:ln>
                <a:solidFill>
                  <a:srgbClr val="000000"/>
                </a:solidFill>
                <a:effectLst/>
                <a:uLnTx/>
                <a:uFillTx/>
                <a:latin typeface="Arial"/>
                <a:ea typeface="+mn-ea"/>
                <a:cs typeface="Arial"/>
              </a:rPr>
              <a:t>quality </a:t>
            </a:r>
            <a:r>
              <a:rPr kumimoji="0" lang="en-US" sz="1700" b="1" i="0" u="none" strike="noStrike" kern="1200" cap="none" spc="0" normalizeH="0" baseline="0" noProof="0" dirty="0" smtClean="0">
                <a:ln>
                  <a:noFill/>
                </a:ln>
                <a:solidFill>
                  <a:srgbClr val="000000"/>
                </a:solidFill>
                <a:effectLst/>
                <a:uLnTx/>
                <a:uFillTx/>
                <a:latin typeface="Arial"/>
                <a:ea typeface="+mn-ea"/>
                <a:cs typeface="Arial"/>
              </a:rPr>
              <a:t/>
            </a:r>
            <a:br>
              <a:rPr kumimoji="0" lang="en-US" sz="1700" b="1" i="0" u="none" strike="noStrike" kern="1200" cap="none" spc="0" normalizeH="0" baseline="0" noProof="0" dirty="0" smtClean="0">
                <a:ln>
                  <a:noFill/>
                </a:ln>
                <a:solidFill>
                  <a:srgbClr val="000000"/>
                </a:solidFill>
                <a:effectLst/>
                <a:uLnTx/>
                <a:uFillTx/>
                <a:latin typeface="Arial"/>
                <a:ea typeface="+mn-ea"/>
                <a:cs typeface="Arial"/>
              </a:rPr>
            </a:br>
            <a:r>
              <a:rPr kumimoji="0" lang="en-US" sz="1700" b="1" i="0" u="none" strike="noStrike" kern="1200" cap="none" spc="0" normalizeH="0" baseline="0" noProof="0" dirty="0" smtClean="0">
                <a:ln>
                  <a:noFill/>
                </a:ln>
                <a:solidFill>
                  <a:srgbClr val="000000"/>
                </a:solidFill>
                <a:effectLst/>
                <a:uLnTx/>
                <a:uFillTx/>
                <a:latin typeface="Arial"/>
                <a:ea typeface="+mn-ea"/>
                <a:cs typeface="Arial"/>
              </a:rPr>
              <a:t>on-the-job </a:t>
            </a:r>
            <a:r>
              <a:rPr kumimoji="0" lang="en-US" sz="1700" b="1" i="0" u="none" strike="noStrike" kern="1200" cap="none" spc="0" normalizeH="0" baseline="0" noProof="0" dirty="0">
                <a:ln>
                  <a:noFill/>
                </a:ln>
                <a:solidFill>
                  <a:srgbClr val="000000"/>
                </a:solidFill>
                <a:effectLst/>
                <a:uLnTx/>
                <a:uFillTx/>
                <a:latin typeface="Arial"/>
                <a:ea typeface="+mn-ea"/>
                <a:cs typeface="Arial"/>
              </a:rPr>
              <a:t>experience</a:t>
            </a:r>
          </a:p>
        </p:txBody>
      </p:sp>
      <p:sp>
        <p:nvSpPr>
          <p:cNvPr id="79" name="Rectangle 78"/>
          <p:cNvSpPr/>
          <p:nvPr>
            <p:custDataLst>
              <p:tags r:id="rId9"/>
            </p:custDataLst>
          </p:nvPr>
        </p:nvSpPr>
        <p:spPr>
          <a:xfrm>
            <a:off x="4184607" y="2354544"/>
            <a:ext cx="1760541" cy="750648"/>
          </a:xfrm>
          <a:prstGeom prst="rect">
            <a:avLst/>
          </a:prstGeom>
          <a:noFill/>
          <a:ln w="9525" cap="flat" cmpd="sng" algn="ctr">
            <a:noFill/>
            <a:prstDash val="solid"/>
            <a:miter lim="800000"/>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rtlCol="0" fromWordArt="0" anchor="ctr" anchorCtr="0" forceAA="0" compatLnSpc="1">
            <a:prstTxWarp prst="textNoShape">
              <a:avLst/>
            </a:prstTxWarp>
            <a:noAutofit/>
          </a:bodyPr>
          <a:lstStyle/>
          <a:p>
            <a:pPr marL="0" marR="0" lvl="0" indent="0" algn="l" defTabSz="711200" rtl="0" eaLnBrk="1" fontAlgn="auto" latinLnBrk="0" hangingPunct="1">
              <a:lnSpc>
                <a:spcPct val="100000"/>
              </a:lnSpc>
              <a:spcBef>
                <a:spcPts val="1200"/>
              </a:spcBef>
              <a:spcAft>
                <a:spcPct val="0"/>
              </a:spcAft>
              <a:buClrTx/>
              <a:buSzTx/>
              <a:buFontTx/>
              <a:buNone/>
              <a:tabLst/>
              <a:defRPr>
                <a:effectLst/>
              </a:defRPr>
            </a:pPr>
            <a:r>
              <a:rPr kumimoji="0" lang="en-US" sz="1700" b="1" i="0" u="none" strike="noStrike" kern="1200" cap="none" spc="0" normalizeH="0" baseline="0" noProof="0" dirty="0">
                <a:ln>
                  <a:noFill/>
                </a:ln>
                <a:solidFill>
                  <a:srgbClr val="000000"/>
                </a:solidFill>
                <a:effectLst/>
                <a:uLnTx/>
                <a:uFillTx/>
                <a:latin typeface="Arial"/>
                <a:ea typeface="+mn-ea"/>
                <a:cs typeface="Arial"/>
              </a:rPr>
              <a:t>Aligned classroom learning</a:t>
            </a:r>
            <a:endParaRPr kumimoji="0" lang="en-US" sz="1700" b="0" i="0" u="none" strike="noStrike" kern="1200" cap="none" spc="0" normalizeH="0" baseline="0" noProof="0" dirty="0">
              <a:ln>
                <a:noFill/>
              </a:ln>
              <a:solidFill>
                <a:srgbClr val="000000"/>
              </a:solidFill>
              <a:effectLst/>
              <a:uLnTx/>
              <a:uFillTx/>
              <a:latin typeface="Arial"/>
              <a:ea typeface="+mn-ea"/>
              <a:cs typeface="Arial"/>
            </a:endParaRPr>
          </a:p>
        </p:txBody>
      </p:sp>
      <p:sp>
        <p:nvSpPr>
          <p:cNvPr id="80" name="Rectangle 79"/>
          <p:cNvSpPr/>
          <p:nvPr>
            <p:custDataLst>
              <p:tags r:id="rId10"/>
            </p:custDataLst>
          </p:nvPr>
        </p:nvSpPr>
        <p:spPr>
          <a:xfrm>
            <a:off x="7160486" y="2372644"/>
            <a:ext cx="1757363" cy="750648"/>
          </a:xfrm>
          <a:prstGeom prst="rect">
            <a:avLst/>
          </a:prstGeom>
          <a:noFill/>
          <a:ln w="9525" cap="flat" cmpd="sng" algn="ctr">
            <a:noFill/>
            <a:prstDash val="solid"/>
            <a:miter lim="800000"/>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rtlCol="0" fromWordArt="0" anchor="ctr" anchorCtr="0" forceAA="0" compatLnSpc="1">
            <a:prstTxWarp prst="textNoShape">
              <a:avLst/>
            </a:prstTxWarp>
            <a:noAutofit/>
          </a:bodyPr>
          <a:lstStyle/>
          <a:p>
            <a:pPr marL="0" marR="0" lvl="0" indent="0" algn="l" defTabSz="711200" rtl="0" eaLnBrk="1" fontAlgn="auto" latinLnBrk="0" hangingPunct="1">
              <a:lnSpc>
                <a:spcPct val="100000"/>
              </a:lnSpc>
              <a:spcBef>
                <a:spcPts val="1200"/>
              </a:spcBef>
              <a:spcAft>
                <a:spcPct val="0"/>
              </a:spcAft>
              <a:buClrTx/>
              <a:buSzTx/>
              <a:buFontTx/>
              <a:buNone/>
              <a:tabLst/>
              <a:defRPr>
                <a:effectLst/>
              </a:defRPr>
            </a:pPr>
            <a:r>
              <a:rPr kumimoji="0" lang="en-US" sz="1700" b="1" i="0" u="none" strike="noStrike" kern="1200" cap="none" spc="0" normalizeH="0" baseline="0" noProof="0" dirty="0">
                <a:ln>
                  <a:noFill/>
                </a:ln>
                <a:solidFill>
                  <a:srgbClr val="000000"/>
                </a:solidFill>
                <a:effectLst/>
                <a:uLnTx/>
                <a:uFillTx/>
                <a:latin typeface="Arial"/>
                <a:ea typeface="+mn-ea"/>
                <a:cs typeface="Arial"/>
              </a:rPr>
              <a:t>Competitive candidate</a:t>
            </a:r>
            <a:endParaRPr kumimoji="0" lang="en-US" sz="1700" b="0" i="0" u="none" strike="noStrike" kern="1200" cap="none" spc="0" normalizeH="0" baseline="0" noProof="0" dirty="0">
              <a:ln>
                <a:noFill/>
              </a:ln>
              <a:solidFill>
                <a:srgbClr val="000000"/>
              </a:solidFill>
              <a:effectLst/>
              <a:uLnTx/>
              <a:uFillTx/>
              <a:latin typeface="Arial"/>
              <a:ea typeface="+mn-ea"/>
              <a:cs typeface="Arial"/>
            </a:endParaRPr>
          </a:p>
        </p:txBody>
      </p:sp>
      <p:sp>
        <p:nvSpPr>
          <p:cNvPr id="81" name="Rectangle 80"/>
          <p:cNvSpPr/>
          <p:nvPr>
            <p:custDataLst>
              <p:tags r:id="rId11"/>
            </p:custDataLst>
          </p:nvPr>
        </p:nvSpPr>
        <p:spPr>
          <a:xfrm>
            <a:off x="10264011" y="2208420"/>
            <a:ext cx="1878731" cy="1072819"/>
          </a:xfrm>
          <a:prstGeom prst="rect">
            <a:avLst/>
          </a:prstGeom>
          <a:noFill/>
          <a:ln w="9525" cap="flat" cmpd="sng" algn="ctr">
            <a:noFill/>
            <a:prstDash val="solid"/>
            <a:miter lim="800000"/>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rtlCol="0" fromWordArt="0" anchor="ctr" anchorCtr="0" forceAA="0" compatLnSpc="1">
            <a:prstTxWarp prst="textNoShape">
              <a:avLst/>
            </a:prstTxWarp>
            <a:noAutofit/>
          </a:bodyPr>
          <a:lstStyle/>
          <a:p>
            <a:pPr marL="0" marR="0" lvl="0" indent="0" algn="l" defTabSz="711200" rtl="0" eaLnBrk="1" fontAlgn="auto" latinLnBrk="0" hangingPunct="1">
              <a:lnSpc>
                <a:spcPct val="100000"/>
              </a:lnSpc>
              <a:spcBef>
                <a:spcPts val="1200"/>
              </a:spcBef>
              <a:spcAft>
                <a:spcPct val="0"/>
              </a:spcAft>
              <a:buClrTx/>
              <a:buSzTx/>
              <a:buFontTx/>
              <a:buNone/>
              <a:tabLst/>
              <a:defRPr>
                <a:effectLst/>
              </a:defRPr>
            </a:pPr>
            <a:r>
              <a:rPr kumimoji="0" lang="en-US" sz="1700" b="1" i="0" u="none" strike="noStrike" kern="1200" cap="none" spc="0" normalizeH="0" baseline="0" noProof="0" dirty="0">
                <a:ln>
                  <a:noFill/>
                </a:ln>
                <a:solidFill>
                  <a:srgbClr val="000000"/>
                </a:solidFill>
                <a:effectLst/>
                <a:uLnTx/>
                <a:uFillTx/>
                <a:latin typeface="Arial"/>
                <a:ea typeface="+mn-ea"/>
                <a:cs typeface="Arial"/>
              </a:rPr>
              <a:t>Valuable credential </a:t>
            </a:r>
            <a:r>
              <a:rPr kumimoji="0" lang="en-US" sz="1700" b="1" i="0" u="none" strike="noStrike" kern="1200" cap="none" spc="0" normalizeH="0" baseline="0" noProof="0" dirty="0" smtClean="0">
                <a:ln>
                  <a:noFill/>
                </a:ln>
                <a:solidFill>
                  <a:srgbClr val="000000"/>
                </a:solidFill>
                <a:effectLst/>
                <a:uLnTx/>
                <a:uFillTx/>
                <a:latin typeface="Arial"/>
                <a:ea typeface="+mn-ea"/>
                <a:cs typeface="Arial"/>
              </a:rPr>
              <a:t/>
            </a:r>
            <a:br>
              <a:rPr kumimoji="0" lang="en-US" sz="1700" b="1" i="0" u="none" strike="noStrike" kern="1200" cap="none" spc="0" normalizeH="0" baseline="0" noProof="0" dirty="0" smtClean="0">
                <a:ln>
                  <a:noFill/>
                </a:ln>
                <a:solidFill>
                  <a:srgbClr val="000000"/>
                </a:solidFill>
                <a:effectLst/>
                <a:uLnTx/>
                <a:uFillTx/>
                <a:latin typeface="Arial"/>
                <a:ea typeface="+mn-ea"/>
                <a:cs typeface="Arial"/>
              </a:rPr>
            </a:br>
            <a:r>
              <a:rPr kumimoji="0" lang="en-US" sz="1700" b="1" i="0" u="none" strike="noStrike" kern="1200" cap="none" spc="0" normalizeH="0" baseline="0" noProof="0" dirty="0" smtClean="0">
                <a:ln>
                  <a:noFill/>
                </a:ln>
                <a:solidFill>
                  <a:srgbClr val="000000"/>
                </a:solidFill>
                <a:effectLst/>
                <a:uLnTx/>
                <a:uFillTx/>
                <a:latin typeface="Arial"/>
                <a:ea typeface="+mn-ea"/>
                <a:cs typeface="Arial"/>
              </a:rPr>
              <a:t>beyond </a:t>
            </a:r>
            <a:r>
              <a:rPr kumimoji="0" lang="en-US" sz="1700" b="1" i="0" u="none" strike="noStrike" kern="1200" cap="none" spc="0" normalizeH="0" baseline="0" noProof="0" dirty="0">
                <a:ln>
                  <a:noFill/>
                </a:ln>
                <a:solidFill>
                  <a:srgbClr val="000000"/>
                </a:solidFill>
                <a:effectLst/>
                <a:uLnTx/>
                <a:uFillTx/>
                <a:latin typeface="Arial"/>
                <a:ea typeface="+mn-ea"/>
                <a:cs typeface="Arial"/>
              </a:rPr>
              <a:t>high school diploma</a:t>
            </a:r>
            <a:endParaRPr kumimoji="0" lang="en-US" sz="1700" b="0" i="0" u="none" strike="noStrike" kern="1200" cap="none" spc="0" normalizeH="0" baseline="0" noProof="0" dirty="0">
              <a:ln>
                <a:noFill/>
              </a:ln>
              <a:solidFill>
                <a:srgbClr val="000000"/>
              </a:solidFill>
              <a:effectLst/>
              <a:uLnTx/>
              <a:uFillTx/>
              <a:latin typeface="Arial"/>
              <a:ea typeface="+mn-ea"/>
              <a:cs typeface="Arial"/>
            </a:endParaRPr>
          </a:p>
        </p:txBody>
      </p:sp>
      <p:sp>
        <p:nvSpPr>
          <p:cNvPr id="110" name="Rectangle 109"/>
          <p:cNvSpPr/>
          <p:nvPr/>
        </p:nvSpPr>
        <p:spPr>
          <a:xfrm>
            <a:off x="3372903" y="5158637"/>
            <a:ext cx="163509" cy="334108"/>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ct val="0"/>
              </a:spcAft>
              <a:buClrTx/>
              <a:buSzTx/>
              <a:buFontTx/>
              <a:buNone/>
              <a:tabLst/>
              <a:defRPr>
                <a:effectLst/>
              </a:defRPr>
            </a:pPr>
            <a:r>
              <a:rPr kumimoji="0" lang="en-US" sz="1600" b="0" i="0" u="none" strike="noStrike" kern="1200" cap="none" spc="0" normalizeH="0" baseline="0" noProof="0" dirty="0">
                <a:ln>
                  <a:noFill/>
                </a:ln>
                <a:solidFill>
                  <a:srgbClr val="000000"/>
                </a:solidFill>
                <a:effectLst/>
                <a:uLnTx/>
                <a:uFillTx/>
                <a:latin typeface="Arial"/>
                <a:ea typeface="+mn-ea"/>
                <a:cs typeface="Arial"/>
                <a:sym typeface="Wingdings" panose="05000000000000000000" pitchFamily="2" charset="2"/>
              </a:rPr>
              <a:t></a:t>
            </a:r>
            <a:endParaRPr kumimoji="0" lang="en-US" sz="1600" b="0" i="0" u="none" strike="noStrike" kern="1200" cap="none" spc="0" normalizeH="0" baseline="0" noProof="0" dirty="0">
              <a:ln>
                <a:noFill/>
              </a:ln>
              <a:solidFill>
                <a:srgbClr val="000000"/>
              </a:solidFill>
              <a:effectLst/>
              <a:uLnTx/>
              <a:uFillTx/>
              <a:latin typeface="Arial"/>
              <a:ea typeface="+mn-ea"/>
              <a:cs typeface="Arial"/>
            </a:endParaRPr>
          </a:p>
        </p:txBody>
      </p:sp>
      <p:sp>
        <p:nvSpPr>
          <p:cNvPr id="111" name="Rectangle 110"/>
          <p:cNvSpPr/>
          <p:nvPr/>
        </p:nvSpPr>
        <p:spPr>
          <a:xfrm>
            <a:off x="334963" y="841540"/>
            <a:ext cx="11526837" cy="1042485"/>
          </a:xfrm>
          <a:prstGeom prst="rect">
            <a:avLst/>
          </a:prstGeom>
          <a:noFill/>
          <a:ln w="9525" cap="flat" cmpd="sng" algn="ctr">
            <a:noFill/>
            <a:prstDash val="solid"/>
            <a:miter lim="800000"/>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rtlCol="0" fromWordArt="0" anchor="ctr"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ct val="0"/>
              </a:spcAft>
              <a:buClrTx/>
              <a:buSzTx/>
              <a:buFontTx/>
              <a:buNone/>
              <a:tabLst/>
              <a:defRPr>
                <a:effectLst/>
              </a:defRPr>
            </a:pPr>
            <a:endParaRPr kumimoji="0" lang="en-US" sz="260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 name="Right Arrow 3"/>
          <p:cNvSpPr/>
          <p:nvPr>
            <p:custDataLst>
              <p:tags r:id="rId12"/>
            </p:custDataLst>
          </p:nvPr>
        </p:nvSpPr>
        <p:spPr bwMode="gray">
          <a:xfrm>
            <a:off x="5603688" y="2372644"/>
            <a:ext cx="609600" cy="543297"/>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Arial"/>
              <a:cs typeface="Arial"/>
            </a:endParaRPr>
          </a:p>
        </p:txBody>
      </p:sp>
      <p:sp>
        <p:nvSpPr>
          <p:cNvPr id="5" name="BainBulletsConfiguration" hidden="1">
            <a:extLst>
              <a:ext uri="{FF2B5EF4-FFF2-40B4-BE49-F238E27FC236}">
                <a16:creationId xmlns:a16="http://schemas.microsoft.com/office/drawing/2014/main" id="{30106A60-ECA7-4FBE-8613-192912440DED}"/>
              </a:ext>
            </a:extLst>
          </p:cNvPr>
          <p:cNvSpPr txBox="1"/>
          <p:nvPr/>
        </p:nvSpPr>
        <p:spPr bwMode="gray">
          <a:xfrm>
            <a:off x="12700" y="12700"/>
            <a:ext cx="271475" cy="88092"/>
          </a:xfrm>
          <a:prstGeom prst="rect">
            <a:avLst/>
          </a:prstGeom>
          <a:noFill/>
        </p:spPr>
        <p:txBody>
          <a:bodyPr vert="horz" wrap="none" lIns="36000" tIns="36000" rIns="36000" bIns="36000" rtlCol="0">
            <a:spAutoFit/>
          </a:bodyPr>
          <a:lstStyle/>
          <a:p>
            <a:pPr marL="0" marR="0" lvl="0" indent="0" algn="l" defTabSz="711200" rtl="0" eaLnBrk="1" fontAlgn="auto" latinLnBrk="0" hangingPunct="1">
              <a:lnSpc>
                <a:spcPct val="100000"/>
              </a:lnSpc>
              <a:spcBef>
                <a:spcPts val="1200"/>
              </a:spcBef>
              <a:spcAft>
                <a:spcPts val="0"/>
              </a:spcAft>
              <a:buClrTx/>
              <a:buSzTx/>
              <a:buFontTx/>
              <a:buNone/>
              <a:tabLst/>
              <a:defRPr/>
            </a:pPr>
            <a:r>
              <a:rPr kumimoji="0" lang="en-US" sz="100" b="0" i="0" u="none" strike="noStrike" kern="1200" cap="none" spc="0" normalizeH="0" baseline="0" noProof="0" dirty="0">
                <a:ln>
                  <a:noFill/>
                </a:ln>
                <a:solidFill>
                  <a:srgbClr val="FFFFFF"/>
                </a:solidFill>
                <a:effectLst/>
                <a:uLnTx/>
                <a:uFillTx/>
                <a:latin typeface="Arial"/>
                <a:cs typeface="Arial"/>
              </a:rPr>
              <a:t>94_84 112_84 118_84 123_84 128_84</a:t>
            </a:r>
          </a:p>
        </p:txBody>
      </p:sp>
      <p:sp>
        <p:nvSpPr>
          <p:cNvPr id="83" name="Rectangle 82">
            <a:extLst>
              <a:ext uri="{FF2B5EF4-FFF2-40B4-BE49-F238E27FC236}">
                <a16:creationId xmlns:a16="http://schemas.microsoft.com/office/drawing/2014/main" id="{CC206740-FA4A-458B-B50E-E4573931B9C2}"/>
              </a:ext>
            </a:extLst>
          </p:cNvPr>
          <p:cNvSpPr/>
          <p:nvPr/>
        </p:nvSpPr>
        <p:spPr>
          <a:xfrm>
            <a:off x="375521" y="5874039"/>
            <a:ext cx="163509" cy="334108"/>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ct val="0"/>
              </a:spcAft>
              <a:buClrTx/>
              <a:buSzTx/>
              <a:buFontTx/>
              <a:buNone/>
              <a:tabLst/>
              <a:defRPr>
                <a:effectLst/>
              </a:defRPr>
            </a:pPr>
            <a:r>
              <a:rPr kumimoji="0" lang="en-US" sz="1600" b="0" i="0" u="none" strike="noStrike" kern="1200" cap="none" spc="0" normalizeH="0" baseline="0" noProof="0" dirty="0">
                <a:ln>
                  <a:noFill/>
                </a:ln>
                <a:solidFill>
                  <a:srgbClr val="000000"/>
                </a:solidFill>
                <a:effectLst/>
                <a:uLnTx/>
                <a:uFillTx/>
                <a:latin typeface="Arial"/>
                <a:ea typeface="+mn-ea"/>
                <a:cs typeface="Arial"/>
                <a:sym typeface="Wingdings" panose="05000000000000000000" pitchFamily="2" charset="2"/>
              </a:rPr>
              <a:t></a:t>
            </a:r>
            <a:endParaRPr kumimoji="0" lang="en-US" sz="1600" b="0" i="0" u="none" strike="noStrike" kern="1200" cap="none" spc="0" normalizeH="0" baseline="0" noProof="0" dirty="0">
              <a:ln>
                <a:noFill/>
              </a:ln>
              <a:solidFill>
                <a:srgbClr val="000000"/>
              </a:solidFill>
              <a:effectLst/>
              <a:uLnTx/>
              <a:uFillTx/>
              <a:latin typeface="Arial"/>
              <a:ea typeface="+mn-ea"/>
              <a:cs typeface="Arial"/>
            </a:endParaRPr>
          </a:p>
        </p:txBody>
      </p:sp>
      <p:sp>
        <p:nvSpPr>
          <p:cNvPr id="77" name="Rectangle 76">
            <a:extLst>
              <a:ext uri="{FF2B5EF4-FFF2-40B4-BE49-F238E27FC236}">
                <a16:creationId xmlns:a16="http://schemas.microsoft.com/office/drawing/2014/main" id="{0F28F677-3EC7-49D8-B651-D4BF058D8296}"/>
              </a:ext>
            </a:extLst>
          </p:cNvPr>
          <p:cNvSpPr/>
          <p:nvPr/>
        </p:nvSpPr>
        <p:spPr>
          <a:xfrm>
            <a:off x="375522" y="4354650"/>
            <a:ext cx="163509" cy="334108"/>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ct val="0"/>
              </a:spcAft>
              <a:buClrTx/>
              <a:buSzTx/>
              <a:buFontTx/>
              <a:buNone/>
              <a:tabLst/>
              <a:defRPr>
                <a:effectLst/>
              </a:defRPr>
            </a:pPr>
            <a:r>
              <a:rPr kumimoji="0" lang="en-US" sz="1600" b="0" i="0" u="none" strike="noStrike" kern="1200" cap="none" spc="0" normalizeH="0" baseline="0" noProof="0" dirty="0">
                <a:ln>
                  <a:noFill/>
                </a:ln>
                <a:solidFill>
                  <a:srgbClr val="000000"/>
                </a:solidFill>
                <a:effectLst/>
                <a:uLnTx/>
                <a:uFillTx/>
                <a:latin typeface="Arial"/>
                <a:ea typeface="+mn-ea"/>
                <a:cs typeface="Arial"/>
                <a:sym typeface="Wingdings" panose="05000000000000000000" pitchFamily="2" charset="2"/>
              </a:rPr>
              <a:t></a:t>
            </a:r>
            <a:endParaRPr kumimoji="0" lang="en-US" sz="1600" b="0" i="0" u="none" strike="noStrike" kern="1200" cap="none" spc="0" normalizeH="0" baseline="0" noProof="0" dirty="0">
              <a:ln>
                <a:noFill/>
              </a:ln>
              <a:solidFill>
                <a:srgbClr val="000000"/>
              </a:solidFill>
              <a:effectLst/>
              <a:uLnTx/>
              <a:uFillTx/>
              <a:latin typeface="Arial"/>
              <a:ea typeface="+mn-ea"/>
              <a:cs typeface="Arial"/>
            </a:endParaRPr>
          </a:p>
        </p:txBody>
      </p:sp>
      <p:sp>
        <p:nvSpPr>
          <p:cNvPr id="104" name="Rectangle 103">
            <a:extLst>
              <a:ext uri="{FF2B5EF4-FFF2-40B4-BE49-F238E27FC236}">
                <a16:creationId xmlns:a16="http://schemas.microsoft.com/office/drawing/2014/main" id="{633107F2-8E1F-47F8-93F9-C6E4C3D1D06F}"/>
              </a:ext>
            </a:extLst>
          </p:cNvPr>
          <p:cNvSpPr/>
          <p:nvPr/>
        </p:nvSpPr>
        <p:spPr>
          <a:xfrm>
            <a:off x="3372903" y="5538829"/>
            <a:ext cx="163509" cy="334108"/>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ct val="0"/>
              </a:spcAft>
              <a:buClrTx/>
              <a:buSzTx/>
              <a:buFontTx/>
              <a:buNone/>
              <a:tabLst/>
              <a:defRPr>
                <a:effectLst/>
              </a:defRPr>
            </a:pPr>
            <a:r>
              <a:rPr kumimoji="0" lang="en-US" sz="1600" b="0" i="0" u="none" strike="noStrike" kern="1200" cap="none" spc="0" normalizeH="0" baseline="0" noProof="0" dirty="0">
                <a:ln>
                  <a:noFill/>
                </a:ln>
                <a:solidFill>
                  <a:srgbClr val="000000"/>
                </a:solidFill>
                <a:effectLst/>
                <a:uLnTx/>
                <a:uFillTx/>
                <a:latin typeface="Arial"/>
                <a:ea typeface="+mn-ea"/>
                <a:cs typeface="Arial"/>
                <a:sym typeface="Wingdings" panose="05000000000000000000" pitchFamily="2" charset="2"/>
              </a:rPr>
              <a:t></a:t>
            </a:r>
            <a:endParaRPr kumimoji="0" lang="en-US" sz="1600" b="0" i="0" u="none" strike="noStrike" kern="1200" cap="none" spc="0" normalizeH="0" baseline="0" noProof="0" dirty="0">
              <a:ln>
                <a:noFill/>
              </a:ln>
              <a:solidFill>
                <a:srgbClr val="000000"/>
              </a:solidFill>
              <a:effectLst/>
              <a:uLnTx/>
              <a:uFillTx/>
              <a:latin typeface="Arial"/>
              <a:ea typeface="+mn-ea"/>
              <a:cs typeface="Arial"/>
            </a:endParaRPr>
          </a:p>
        </p:txBody>
      </p:sp>
      <p:grpSp>
        <p:nvGrpSpPr>
          <p:cNvPr id="75" name="btfpIcon333428"/>
          <p:cNvGrpSpPr/>
          <p:nvPr>
            <p:custDataLst>
              <p:tags r:id="rId13"/>
            </p:custDataLst>
          </p:nvPr>
        </p:nvGrpSpPr>
        <p:grpSpPr>
          <a:xfrm>
            <a:off x="286880" y="2275121"/>
            <a:ext cx="736794" cy="749303"/>
            <a:chOff x="5159059" y="749367"/>
            <a:chExt cx="736794" cy="1123955"/>
          </a:xfrm>
          <a:effectLst/>
        </p:grpSpPr>
        <p:sp>
          <p:nvSpPr>
            <p:cNvPr id="84" name="btfpIconCircle333428"/>
            <p:cNvSpPr>
              <a:spLocks noChangeArrowheads="1"/>
            </p:cNvSpPr>
            <p:nvPr/>
          </p:nvSpPr>
          <p:spPr>
            <a:xfrm>
              <a:off x="5159059" y="792234"/>
              <a:ext cx="720725" cy="1081088"/>
            </a:xfrm>
            <a:prstGeom prst="ellipse">
              <a:avLst/>
            </a:prstGeom>
            <a:solidFill>
              <a:srgbClr val="00B0F0"/>
            </a:solidFill>
            <a:ln>
              <a:noFill/>
            </a:ln>
            <a:effectLst/>
          </p:spPr>
          <p:txBody>
            <a:bodyPr vert="horz" wrap="square" lIns="86817" tIns="43408" rIns="86817" bIns="43408" anchor="t" anchorCtr="0" compatLnSpc="1">
              <a:prstTxWarp prst="textNoShape">
                <a:avLst/>
              </a:prstTxWarp>
            </a:bodyPr>
            <a:lstStyle/>
            <a:p>
              <a:pPr marL="177800" marR="0" lvl="0" indent="-177800" algn="ctr" defTabSz="711200" rtl="0" eaLnBrk="1" fontAlgn="auto" latinLnBrk="0" hangingPunct="1">
                <a:lnSpc>
                  <a:spcPct val="100000"/>
                </a:lnSpc>
                <a:spcBef>
                  <a:spcPts val="1200"/>
                </a:spcBef>
                <a:spcAft>
                  <a:spcPct val="0"/>
                </a:spcAft>
                <a:buClrTx/>
                <a:buSzTx/>
                <a:buFontTx/>
                <a:buChar char="•"/>
                <a:tabLst/>
                <a:defRPr>
                  <a:effectLst/>
                </a:defRPr>
              </a:pPr>
              <a:endParaRPr kumimoji="0" lang="en-US" sz="1519" b="0" i="0" u="none" strike="noStrike" kern="1200" cap="none" spc="0" normalizeH="0" baseline="0" noProof="0" dirty="0">
                <a:ln>
                  <a:noFill/>
                </a:ln>
                <a:solidFill>
                  <a:srgbClr val="000000"/>
                </a:solidFill>
                <a:effectLst/>
                <a:uLnTx/>
                <a:uFillTx/>
                <a:latin typeface="Arial"/>
                <a:ea typeface="+mn-ea"/>
                <a:cs typeface="Arial"/>
              </a:endParaRPr>
            </a:p>
          </p:txBody>
        </p:sp>
        <p:pic>
          <p:nvPicPr>
            <p:cNvPr id="91" name="btfpIconLines333428"/>
            <p:cNvPicPr/>
            <p:nvPr/>
          </p:nvPicPr>
          <p:blipFill>
            <a:blip r:embed="rId21"/>
            <a:stretch>
              <a:fillRect/>
            </a:stretch>
          </p:blipFill>
          <p:spPr>
            <a:xfrm>
              <a:off x="5175128" y="749367"/>
              <a:ext cx="720725" cy="1081088"/>
            </a:xfrm>
            <a:prstGeom prst="rect">
              <a:avLst/>
            </a:prstGeom>
            <a:effectLst/>
          </p:spPr>
        </p:pic>
      </p:grpSp>
      <p:grpSp>
        <p:nvGrpSpPr>
          <p:cNvPr id="93" name="btfpIcon214957"/>
          <p:cNvGrpSpPr/>
          <p:nvPr>
            <p:custDataLst>
              <p:tags r:id="rId14"/>
            </p:custDataLst>
          </p:nvPr>
        </p:nvGrpSpPr>
        <p:grpSpPr>
          <a:xfrm>
            <a:off x="3376770" y="2303699"/>
            <a:ext cx="720725" cy="737612"/>
            <a:chOff x="5760640" y="6293257"/>
            <a:chExt cx="1081087" cy="1106420"/>
          </a:xfrm>
          <a:effectLst/>
        </p:grpSpPr>
        <p:sp>
          <p:nvSpPr>
            <p:cNvPr id="94" name="btfpIconCircle214957"/>
            <p:cNvSpPr>
              <a:spLocks noChangeArrowheads="1"/>
            </p:cNvSpPr>
            <p:nvPr/>
          </p:nvSpPr>
          <p:spPr>
            <a:xfrm>
              <a:off x="5760640" y="6293257"/>
              <a:ext cx="1081087" cy="1081088"/>
            </a:xfrm>
            <a:prstGeom prst="ellipse">
              <a:avLst/>
            </a:prstGeom>
            <a:solidFill>
              <a:srgbClr val="00B0F0"/>
            </a:solidFill>
            <a:ln>
              <a:noFill/>
            </a:ln>
            <a:effectLst/>
          </p:spPr>
          <p:txBody>
            <a:bodyPr vert="horz" wrap="square" lIns="91440" tIns="45720" rIns="91440" bIns="45720" anchor="t" anchorCtr="0" compatLnSpc="1">
              <a:prstTxWarp prst="textNoShape">
                <a:avLst/>
              </a:prstTxWarp>
            </a:bodyPr>
            <a:lstStyle/>
            <a:p>
              <a:pPr marL="177800" marR="0" lvl="0" indent="-177800" algn="ctr" defTabSz="711200" rtl="0" eaLnBrk="1" fontAlgn="auto" latinLnBrk="0" hangingPunct="1">
                <a:lnSpc>
                  <a:spcPct val="100000"/>
                </a:lnSpc>
                <a:spcBef>
                  <a:spcPts val="1200"/>
                </a:spcBef>
                <a:spcAft>
                  <a:spcPct val="0"/>
                </a:spcAft>
                <a:buClrTx/>
                <a:buSzTx/>
                <a:buFontTx/>
                <a:buChar char="•"/>
                <a:tabLst/>
                <a:defRPr>
                  <a:effectLst/>
                </a:defRPr>
              </a:pPr>
              <a:endParaRPr kumimoji="0" lang="en-US" sz="1600" b="0" i="0" u="none" strike="noStrike" kern="1200" cap="none" spc="0" normalizeH="0" baseline="0" noProof="0" dirty="0">
                <a:ln>
                  <a:noFill/>
                </a:ln>
                <a:solidFill>
                  <a:srgbClr val="000000"/>
                </a:solidFill>
                <a:effectLst/>
                <a:uLnTx/>
                <a:uFillTx/>
                <a:latin typeface="Arial"/>
                <a:ea typeface="+mn-ea"/>
                <a:cs typeface="Arial"/>
              </a:endParaRPr>
            </a:p>
          </p:txBody>
        </p:sp>
        <p:pic>
          <p:nvPicPr>
            <p:cNvPr id="95" name="btfpIconLines214957"/>
            <p:cNvPicPr/>
            <p:nvPr/>
          </p:nvPicPr>
          <p:blipFill>
            <a:blip r:embed="rId22"/>
            <a:stretch>
              <a:fillRect/>
            </a:stretch>
          </p:blipFill>
          <p:spPr>
            <a:xfrm>
              <a:off x="5760640" y="6318589"/>
              <a:ext cx="1081087" cy="1081088"/>
            </a:xfrm>
            <a:prstGeom prst="rect">
              <a:avLst/>
            </a:prstGeom>
            <a:effectLst/>
          </p:spPr>
        </p:pic>
      </p:grpSp>
      <p:grpSp>
        <p:nvGrpSpPr>
          <p:cNvPr id="96" name="btfpIcon353548"/>
          <p:cNvGrpSpPr/>
          <p:nvPr>
            <p:custDataLst>
              <p:tags r:id="rId15"/>
            </p:custDataLst>
          </p:nvPr>
        </p:nvGrpSpPr>
        <p:grpSpPr>
          <a:xfrm>
            <a:off x="6403831" y="2261161"/>
            <a:ext cx="740586" cy="763263"/>
            <a:chOff x="156010" y="-256878"/>
            <a:chExt cx="740586" cy="1144895"/>
          </a:xfrm>
          <a:effectLst/>
        </p:grpSpPr>
        <p:sp>
          <p:nvSpPr>
            <p:cNvPr id="105" name="btfpIconCircle353548"/>
            <p:cNvSpPr>
              <a:spLocks noChangeArrowheads="1"/>
            </p:cNvSpPr>
            <p:nvPr/>
          </p:nvSpPr>
          <p:spPr>
            <a:xfrm>
              <a:off x="175871" y="-193071"/>
              <a:ext cx="720725" cy="1081088"/>
            </a:xfrm>
            <a:prstGeom prst="ellipse">
              <a:avLst/>
            </a:prstGeom>
            <a:solidFill>
              <a:srgbClr val="00B0F0"/>
            </a:solidFill>
            <a:ln>
              <a:noFill/>
            </a:ln>
            <a:effectLst/>
          </p:spPr>
          <p:txBody>
            <a:bodyPr vert="horz" wrap="square" lIns="86817" tIns="43408" rIns="86817" bIns="43408" anchor="t" anchorCtr="0" compatLnSpc="1">
              <a:prstTxWarp prst="textNoShape">
                <a:avLst/>
              </a:prstTxWarp>
            </a:bodyPr>
            <a:lstStyle/>
            <a:p>
              <a:pPr marL="177800" marR="0" lvl="0" indent="-177800" algn="ctr" defTabSz="711200" rtl="0" eaLnBrk="1" fontAlgn="auto" latinLnBrk="0" hangingPunct="1">
                <a:lnSpc>
                  <a:spcPct val="100000"/>
                </a:lnSpc>
                <a:spcBef>
                  <a:spcPts val="1200"/>
                </a:spcBef>
                <a:spcAft>
                  <a:spcPct val="0"/>
                </a:spcAft>
                <a:buClrTx/>
                <a:buSzTx/>
                <a:buFontTx/>
                <a:buChar char="•"/>
                <a:tabLst/>
                <a:defRPr>
                  <a:effectLst/>
                </a:defRPr>
              </a:pPr>
              <a:endParaRPr kumimoji="0" lang="en-US" sz="1519" b="0" i="0" u="none" strike="noStrike" kern="1200" cap="none" spc="0" normalizeH="0" baseline="0" noProof="0" dirty="0">
                <a:ln>
                  <a:noFill/>
                </a:ln>
                <a:solidFill>
                  <a:srgbClr val="000000"/>
                </a:solidFill>
                <a:effectLst/>
                <a:uLnTx/>
                <a:uFillTx/>
                <a:latin typeface="Arial"/>
                <a:ea typeface="+mn-ea"/>
                <a:cs typeface="Arial"/>
              </a:endParaRPr>
            </a:p>
          </p:txBody>
        </p:sp>
        <p:pic>
          <p:nvPicPr>
            <p:cNvPr id="109" name="btfpIconLines353548"/>
            <p:cNvPicPr/>
            <p:nvPr/>
          </p:nvPicPr>
          <p:blipFill>
            <a:blip r:embed="rId23"/>
            <a:stretch>
              <a:fillRect/>
            </a:stretch>
          </p:blipFill>
          <p:spPr>
            <a:xfrm>
              <a:off x="156010" y="-256878"/>
              <a:ext cx="720725" cy="1081088"/>
            </a:xfrm>
            <a:prstGeom prst="rect">
              <a:avLst/>
            </a:prstGeom>
            <a:effectLst/>
          </p:spPr>
        </p:pic>
      </p:grpSp>
      <p:grpSp>
        <p:nvGrpSpPr>
          <p:cNvPr id="112" name="btfpIcon271459"/>
          <p:cNvGrpSpPr/>
          <p:nvPr>
            <p:custDataLst>
              <p:tags r:id="rId16"/>
            </p:custDataLst>
          </p:nvPr>
        </p:nvGrpSpPr>
        <p:grpSpPr>
          <a:xfrm>
            <a:off x="9402606" y="2303702"/>
            <a:ext cx="720725" cy="720726"/>
            <a:chOff x="5159059" y="11509630"/>
            <a:chExt cx="720725" cy="1081089"/>
          </a:xfrm>
          <a:effectLst/>
        </p:grpSpPr>
        <p:sp>
          <p:nvSpPr>
            <p:cNvPr id="113" name="btfpIconCircle271459"/>
            <p:cNvSpPr>
              <a:spLocks noChangeArrowheads="1"/>
            </p:cNvSpPr>
            <p:nvPr/>
          </p:nvSpPr>
          <p:spPr>
            <a:xfrm>
              <a:off x="5159059" y="11509631"/>
              <a:ext cx="720725" cy="1081088"/>
            </a:xfrm>
            <a:prstGeom prst="ellipse">
              <a:avLst/>
            </a:prstGeom>
            <a:solidFill>
              <a:srgbClr val="00B0F0"/>
            </a:solidFill>
            <a:ln>
              <a:noFill/>
            </a:ln>
            <a:effectLst/>
          </p:spPr>
          <p:txBody>
            <a:bodyPr vert="horz" wrap="square" lIns="86817" tIns="43408" rIns="86817" bIns="43408" anchor="t" anchorCtr="0" compatLnSpc="1">
              <a:prstTxWarp prst="textNoShape">
                <a:avLst/>
              </a:prstTxWarp>
            </a:bodyPr>
            <a:lstStyle/>
            <a:p>
              <a:pPr marL="177800" marR="0" lvl="0" indent="-177800" algn="ctr" defTabSz="711200" rtl="0" eaLnBrk="1" fontAlgn="auto" latinLnBrk="0" hangingPunct="1">
                <a:lnSpc>
                  <a:spcPct val="100000"/>
                </a:lnSpc>
                <a:spcBef>
                  <a:spcPts val="1200"/>
                </a:spcBef>
                <a:spcAft>
                  <a:spcPct val="0"/>
                </a:spcAft>
                <a:buClrTx/>
                <a:buSzTx/>
                <a:buFontTx/>
                <a:buChar char="•"/>
                <a:tabLst/>
                <a:defRPr>
                  <a:effectLst/>
                </a:defRPr>
              </a:pPr>
              <a:endParaRPr kumimoji="0" lang="en-US" sz="1519" b="0" i="0" u="none" strike="noStrike" kern="1200" cap="none" spc="0" normalizeH="0" baseline="0" noProof="0" dirty="0">
                <a:ln>
                  <a:noFill/>
                </a:ln>
                <a:solidFill>
                  <a:srgbClr val="000000"/>
                </a:solidFill>
                <a:effectLst/>
                <a:uLnTx/>
                <a:uFillTx/>
                <a:latin typeface="Arial"/>
                <a:ea typeface="+mn-ea"/>
                <a:cs typeface="Arial"/>
              </a:endParaRPr>
            </a:p>
          </p:txBody>
        </p:sp>
        <p:pic>
          <p:nvPicPr>
            <p:cNvPr id="114" name="btfpIconLines271459"/>
            <p:cNvPicPr/>
            <p:nvPr/>
          </p:nvPicPr>
          <p:blipFill>
            <a:blip r:embed="rId24"/>
            <a:stretch>
              <a:fillRect/>
            </a:stretch>
          </p:blipFill>
          <p:spPr>
            <a:xfrm>
              <a:off x="5159059" y="11509630"/>
              <a:ext cx="720725" cy="1081088"/>
            </a:xfrm>
            <a:prstGeom prst="rect">
              <a:avLst/>
            </a:prstGeom>
            <a:effectLst/>
          </p:spPr>
        </p:pic>
      </p:grpSp>
      <p:cxnSp>
        <p:nvCxnSpPr>
          <p:cNvPr id="116" name="Straight Connector 115">
            <a:extLst>
              <a:ext uri="{FF2B5EF4-FFF2-40B4-BE49-F238E27FC236}">
                <a16:creationId xmlns:a16="http://schemas.microsoft.com/office/drawing/2014/main" id="{898FAB53-2D52-4060-BD25-CA41857527EC}"/>
              </a:ext>
            </a:extLst>
          </p:cNvPr>
          <p:cNvCxnSpPr/>
          <p:nvPr/>
        </p:nvCxnSpPr>
        <p:spPr bwMode="gray">
          <a:xfrm>
            <a:off x="2961632" y="3464947"/>
            <a:ext cx="0" cy="2743200"/>
          </a:xfrm>
          <a:prstGeom prst="line">
            <a:avLst/>
          </a:prstGeom>
          <a:ln w="19050" cap="flat">
            <a:solidFill>
              <a:schemeClr val="bg1">
                <a:lumMod val="65000"/>
              </a:schemeClr>
            </a:solidFill>
            <a:prstDash val="dash"/>
            <a:miter lim="800000"/>
            <a:tailEnd type="none" w="med" len="lg"/>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98FAB53-2D52-4060-BD25-CA41857527EC}"/>
              </a:ext>
            </a:extLst>
          </p:cNvPr>
          <p:cNvCxnSpPr/>
          <p:nvPr/>
        </p:nvCxnSpPr>
        <p:spPr bwMode="gray">
          <a:xfrm>
            <a:off x="6035032" y="3435103"/>
            <a:ext cx="0" cy="2743200"/>
          </a:xfrm>
          <a:prstGeom prst="line">
            <a:avLst/>
          </a:prstGeom>
          <a:ln w="19050" cap="flat">
            <a:solidFill>
              <a:schemeClr val="bg1">
                <a:lumMod val="65000"/>
              </a:schemeClr>
            </a:solidFill>
            <a:prstDash val="dash"/>
            <a:miter lim="800000"/>
            <a:tailEnd type="none" w="med" len="lg"/>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98FAB53-2D52-4060-BD25-CA41857527EC}"/>
              </a:ext>
            </a:extLst>
          </p:cNvPr>
          <p:cNvCxnSpPr/>
          <p:nvPr/>
        </p:nvCxnSpPr>
        <p:spPr bwMode="gray">
          <a:xfrm>
            <a:off x="8997595" y="3464947"/>
            <a:ext cx="0" cy="2743200"/>
          </a:xfrm>
          <a:prstGeom prst="line">
            <a:avLst/>
          </a:prstGeom>
          <a:ln w="19050" cap="flat">
            <a:solidFill>
              <a:schemeClr val="bg1">
                <a:lumMod val="65000"/>
              </a:schemeClr>
            </a:solidFill>
            <a:prstDash val="dash"/>
            <a:miter lim="800000"/>
            <a:tailEnd type="non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7495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solidFill>
                  <a:prstClr val="black"/>
                </a:solidFill>
              </a:rPr>
              <a:pPr/>
              <a:t>8</a:t>
            </a:fld>
            <a:endParaRPr lang="en-US" dirty="0">
              <a:solidFill>
                <a:prstClr val="black"/>
              </a:solidFill>
            </a:endParaRPr>
          </a:p>
        </p:txBody>
      </p:sp>
      <p:pic>
        <p:nvPicPr>
          <p:cNvPr id="5" name="Picture 4"/>
          <p:cNvPicPr>
            <a:picLocks noChangeAspect="1"/>
          </p:cNvPicPr>
          <p:nvPr/>
        </p:nvPicPr>
        <p:blipFill rotWithShape="1">
          <a:blip r:embed="rId2"/>
          <a:srcRect t="19062"/>
          <a:stretch/>
        </p:blipFill>
        <p:spPr>
          <a:xfrm>
            <a:off x="1365337" y="2346036"/>
            <a:ext cx="9520303" cy="4375440"/>
          </a:xfrm>
          <a:prstGeom prst="rect">
            <a:avLst/>
          </a:prstGeom>
        </p:spPr>
      </p:pic>
      <p:sp>
        <p:nvSpPr>
          <p:cNvPr id="3" name="TextBox 2"/>
          <p:cNvSpPr txBox="1"/>
          <p:nvPr/>
        </p:nvSpPr>
        <p:spPr>
          <a:xfrm>
            <a:off x="0" y="265578"/>
            <a:ext cx="12192000" cy="1015663"/>
          </a:xfrm>
          <a:prstGeom prst="rect">
            <a:avLst/>
          </a:prstGeom>
          <a:noFill/>
        </p:spPr>
        <p:txBody>
          <a:bodyPr wrap="square" rtlCol="0">
            <a:spAutoFit/>
          </a:bodyPr>
          <a:lstStyle/>
          <a:p>
            <a:pPr algn="ctr"/>
            <a:r>
              <a:rPr lang="en-US" sz="3000" b="1" dirty="0" smtClean="0">
                <a:latin typeface="Arial Black" panose="020B0A04020102020204" pitchFamily="34" charset="0"/>
              </a:rPr>
              <a:t>More Education </a:t>
            </a:r>
            <a:r>
              <a:rPr lang="en-US" sz="3000" dirty="0" smtClean="0">
                <a:latin typeface="Arial Black" panose="020B0A04020102020204" pitchFamily="34" charset="0"/>
              </a:rPr>
              <a:t>Needed</a:t>
            </a:r>
            <a:r>
              <a:rPr lang="en-US" sz="3000" b="1" dirty="0" smtClean="0">
                <a:latin typeface="Arial Black" panose="020B0A04020102020204" pitchFamily="34" charset="0"/>
              </a:rPr>
              <a:t> to Meet </a:t>
            </a:r>
            <a:br>
              <a:rPr lang="en-US" sz="3000" b="1" dirty="0" smtClean="0">
                <a:latin typeface="Arial Black" panose="020B0A04020102020204" pitchFamily="34" charset="0"/>
              </a:rPr>
            </a:br>
            <a:r>
              <a:rPr lang="en-US" sz="3000" b="1" dirty="0" smtClean="0">
                <a:latin typeface="Arial Black" panose="020B0A04020102020204" pitchFamily="34" charset="0"/>
              </a:rPr>
              <a:t>Worker and Employer Needs</a:t>
            </a:r>
            <a:endParaRPr lang="en-US" sz="3000" b="1" dirty="0">
              <a:latin typeface="Arial Black" panose="020B0A04020102020204" pitchFamily="34" charset="0"/>
            </a:endParaRPr>
          </a:p>
        </p:txBody>
      </p:sp>
      <p:sp>
        <p:nvSpPr>
          <p:cNvPr id="6" name="Text Placeholder 2"/>
          <p:cNvSpPr>
            <a:spLocks noGrp="1"/>
          </p:cNvSpPr>
          <p:nvPr>
            <p:ph type="body" sz="quarter" idx="13"/>
          </p:nvPr>
        </p:nvSpPr>
        <p:spPr>
          <a:xfrm>
            <a:off x="0" y="1722103"/>
            <a:ext cx="12192000" cy="623933"/>
          </a:xfrm>
        </p:spPr>
        <p:txBody>
          <a:bodyPr>
            <a:normAutofit/>
          </a:bodyPr>
          <a:lstStyle/>
          <a:p>
            <a:pPr marL="137160" indent="0" algn="ctr">
              <a:lnSpc>
                <a:spcPct val="114000"/>
              </a:lnSpc>
              <a:spcAft>
                <a:spcPts val="600"/>
              </a:spcAft>
              <a:buClr>
                <a:srgbClr val="A4C147"/>
              </a:buClr>
              <a:buNone/>
            </a:pPr>
            <a:r>
              <a:rPr lang="en-US" sz="2000" dirty="0" smtClean="0">
                <a:solidFill>
                  <a:schemeClr val="tx1"/>
                </a:solidFill>
                <a:latin typeface="Arial" panose="020B0604020202020204" pitchFamily="34" charset="0"/>
                <a:ea typeface="Tahoma" panose="020B0604030504040204" pitchFamily="34" charset="0"/>
                <a:cs typeface="Arial" panose="020B0604020202020204" pitchFamily="34" charset="0"/>
              </a:rPr>
              <a:t>Nearly half the workforce feels the need for additional education to advance in their careers</a:t>
            </a:r>
            <a:endParaRPr lang="en-US" sz="2000" dirty="0">
              <a:solidFill>
                <a:schemeClr val="tx1"/>
              </a:solidFill>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1801853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solidFill>
                  <a:prstClr val="black"/>
                </a:solidFill>
              </a:rPr>
              <a:pPr/>
              <a:t>9</a:t>
            </a:fld>
            <a:endParaRPr lang="en-US" dirty="0">
              <a:solidFill>
                <a:prstClr val="black"/>
              </a:solidFill>
            </a:endParaRPr>
          </a:p>
        </p:txBody>
      </p:sp>
      <p:pic>
        <p:nvPicPr>
          <p:cNvPr id="5" name="Picture 4"/>
          <p:cNvPicPr>
            <a:picLocks noChangeAspect="1"/>
          </p:cNvPicPr>
          <p:nvPr/>
        </p:nvPicPr>
        <p:blipFill rotWithShape="1">
          <a:blip r:embed="rId3"/>
          <a:srcRect t="18506"/>
          <a:stretch/>
        </p:blipFill>
        <p:spPr>
          <a:xfrm>
            <a:off x="263236" y="1473202"/>
            <a:ext cx="11665528" cy="5248274"/>
          </a:xfrm>
          <a:prstGeom prst="rect">
            <a:avLst/>
          </a:prstGeom>
        </p:spPr>
      </p:pic>
      <p:sp>
        <p:nvSpPr>
          <p:cNvPr id="4" name="TextBox 3"/>
          <p:cNvSpPr txBox="1"/>
          <p:nvPr/>
        </p:nvSpPr>
        <p:spPr>
          <a:xfrm>
            <a:off x="0" y="274814"/>
            <a:ext cx="12192000" cy="1015663"/>
          </a:xfrm>
          <a:prstGeom prst="rect">
            <a:avLst/>
          </a:prstGeom>
          <a:noFill/>
        </p:spPr>
        <p:txBody>
          <a:bodyPr wrap="square" rtlCol="0">
            <a:spAutoFit/>
          </a:bodyPr>
          <a:lstStyle/>
          <a:p>
            <a:pPr algn="ctr"/>
            <a:r>
              <a:rPr lang="en-US" sz="3000" b="1" dirty="0" smtClean="0">
                <a:latin typeface="Arial Black" panose="020B0A04020102020204" pitchFamily="34" charset="0"/>
              </a:rPr>
              <a:t>Adults without degrees most likely to seek </a:t>
            </a:r>
            <a:br>
              <a:rPr lang="en-US" sz="3000" b="1" dirty="0" smtClean="0">
                <a:latin typeface="Arial Black" panose="020B0A04020102020204" pitchFamily="34" charset="0"/>
              </a:rPr>
            </a:br>
            <a:r>
              <a:rPr lang="en-US" sz="3000" b="1" dirty="0" smtClean="0">
                <a:latin typeface="Arial Black" panose="020B0A04020102020204" pitchFamily="34" charset="0"/>
              </a:rPr>
              <a:t>education with employers</a:t>
            </a:r>
            <a:endParaRPr lang="en-US" sz="3000" b="1" dirty="0">
              <a:latin typeface="Arial Black" panose="020B0A04020102020204" pitchFamily="34" charset="0"/>
            </a:endParaRPr>
          </a:p>
        </p:txBody>
      </p:sp>
    </p:spTree>
    <p:extLst>
      <p:ext uri="{BB962C8B-B14F-4D97-AF65-F5344CB8AC3E}">
        <p14:creationId xmlns:p14="http://schemas.microsoft.com/office/powerpoint/2010/main" val="92873414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BTFPLAYOUTANCHOREBOTTOM" val="False"/>
  <p:tag name="BTFPLAYOUTANCHORELEFT" val="True"/>
  <p:tag name="BTFPLAYOUTANCHORERIGHT" val="False"/>
  <p:tag name="BTFPLAYOUTANCHORETOP" val="True"/>
  <p:tag name="BTFPLAYOUTENABLED" val="0"/>
</p:tagLst>
</file>

<file path=ppt/tags/tag11.xml><?xml version="1.0" encoding="utf-8"?>
<p:tagLst xmlns:a="http://schemas.openxmlformats.org/drawingml/2006/main" xmlns:r="http://schemas.openxmlformats.org/officeDocument/2006/relationships" xmlns:p="http://schemas.openxmlformats.org/presentationml/2006/main">
  <p:tag name="BTFPLAYOUTENABLED" val="1"/>
</p:tagLst>
</file>

<file path=ppt/tags/tag12.xml><?xml version="1.0" encoding="utf-8"?>
<p:tagLst xmlns:a="http://schemas.openxmlformats.org/drawingml/2006/main" xmlns:r="http://schemas.openxmlformats.org/officeDocument/2006/relationships" xmlns:p="http://schemas.openxmlformats.org/presentationml/2006/main">
  <p:tag name="BTFPICONID" val="133745302b27468a842d2ade1798b157"/>
  <p:tag name="BTFPLAYOUTENABLED" val="0"/>
</p:tagLst>
</file>

<file path=ppt/tags/tag13.xml><?xml version="1.0" encoding="utf-8"?>
<p:tagLst xmlns:a="http://schemas.openxmlformats.org/drawingml/2006/main" xmlns:r="http://schemas.openxmlformats.org/officeDocument/2006/relationships" xmlns:p="http://schemas.openxmlformats.org/presentationml/2006/main">
  <p:tag name="BTFPICONID" val="88131f184d1498c1db1af828c2997a29"/>
  <p:tag name="BTFPLAYOUTENABLED" val="0"/>
</p:tagLst>
</file>

<file path=ppt/tags/tag14.xml><?xml version="1.0" encoding="utf-8"?>
<p:tagLst xmlns:a="http://schemas.openxmlformats.org/drawingml/2006/main" xmlns:r="http://schemas.openxmlformats.org/officeDocument/2006/relationships" xmlns:p="http://schemas.openxmlformats.org/presentationml/2006/main">
  <p:tag name="BTFPICONID" val="ed643cb88918f5c360c12fc89f7e7268"/>
  <p:tag name="BTFPLAYOUTENABLED" val="0"/>
</p:tagLst>
</file>

<file path=ppt/tags/tag15.xml><?xml version="1.0" encoding="utf-8"?>
<p:tagLst xmlns:a="http://schemas.openxmlformats.org/drawingml/2006/main" xmlns:r="http://schemas.openxmlformats.org/officeDocument/2006/relationships" xmlns:p="http://schemas.openxmlformats.org/presentationml/2006/main">
  <p:tag name="BTFPICONID" val="8466532d677e6e8d6f41ac0491070674"/>
  <p:tag name="BTFPLAYOUTENABLED"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i.e2pQOXQTejRBhRW5pc0A"/>
</p:tagLst>
</file>

<file path=ppt/tags/tag3.xml><?xml version="1.0" encoding="utf-8"?>
<p:tagLst xmlns:a="http://schemas.openxmlformats.org/drawingml/2006/main" xmlns:r="http://schemas.openxmlformats.org/officeDocument/2006/relationships" xmlns:p="http://schemas.openxmlformats.org/presentationml/2006/main">
  <p:tag name="BTFPLAYOUTENABLED" val="0"/>
</p:tagLst>
</file>

<file path=ppt/tags/tag4.xml><?xml version="1.0" encoding="utf-8"?>
<p:tagLst xmlns:a="http://schemas.openxmlformats.org/drawingml/2006/main" xmlns:r="http://schemas.openxmlformats.org/officeDocument/2006/relationships" xmlns:p="http://schemas.openxmlformats.org/presentationml/2006/main">
  <p:tag name="BTFPLAYOUTENABLED" val="0"/>
</p:tagLst>
</file>

<file path=ppt/tags/tag5.xml><?xml version="1.0" encoding="utf-8"?>
<p:tagLst xmlns:a="http://schemas.openxmlformats.org/drawingml/2006/main" xmlns:r="http://schemas.openxmlformats.org/officeDocument/2006/relationships" xmlns:p="http://schemas.openxmlformats.org/presentationml/2006/main">
  <p:tag name="BTFPLAYOUTENABLED" val="0"/>
</p:tagLst>
</file>

<file path=ppt/tags/tag6.xml><?xml version="1.0" encoding="utf-8"?>
<p:tagLst xmlns:a="http://schemas.openxmlformats.org/drawingml/2006/main" xmlns:r="http://schemas.openxmlformats.org/officeDocument/2006/relationships" xmlns:p="http://schemas.openxmlformats.org/presentationml/2006/main">
  <p:tag name="BTFPLAYOUTENABLED" val="0"/>
</p:tagLst>
</file>

<file path=ppt/tags/tag7.xml><?xml version="1.0" encoding="utf-8"?>
<p:tagLst xmlns:a="http://schemas.openxmlformats.org/drawingml/2006/main" xmlns:r="http://schemas.openxmlformats.org/officeDocument/2006/relationships" xmlns:p="http://schemas.openxmlformats.org/presentationml/2006/main">
  <p:tag name="BTFPLAYOUTANCHOREBOTTOM" val="False"/>
  <p:tag name="BTFPLAYOUTANCHORELEFT" val="True"/>
  <p:tag name="BTFPLAYOUTANCHORERIGHT" val="False"/>
  <p:tag name="BTFPLAYOUTANCHORETOP" val="True"/>
  <p:tag name="BTFPLAYOUTENABLED" val="0"/>
</p:tagLst>
</file>

<file path=ppt/tags/tag8.xml><?xml version="1.0" encoding="utf-8"?>
<p:tagLst xmlns:a="http://schemas.openxmlformats.org/drawingml/2006/main" xmlns:r="http://schemas.openxmlformats.org/officeDocument/2006/relationships" xmlns:p="http://schemas.openxmlformats.org/presentationml/2006/main">
  <p:tag name="BTFPLAYOUTANCHOREBOTTOM" val="False"/>
  <p:tag name="BTFPLAYOUTANCHORELEFT" val="True"/>
  <p:tag name="BTFPLAYOUTANCHORERIGHT" val="False"/>
  <p:tag name="BTFPLAYOUTANCHORETOP" val="True"/>
  <p:tag name="BTFPLAYOUTENABLED" val="0"/>
</p:tagLst>
</file>

<file path=ppt/tags/tag9.xml><?xml version="1.0" encoding="utf-8"?>
<p:tagLst xmlns:a="http://schemas.openxmlformats.org/drawingml/2006/main" xmlns:r="http://schemas.openxmlformats.org/officeDocument/2006/relationships" xmlns:p="http://schemas.openxmlformats.org/presentationml/2006/main">
  <p:tag name="BTFPLAYOUTANCHOREBOTTOM" val="False"/>
  <p:tag name="BTFPLAYOUTANCHORELEFT" val="True"/>
  <p:tag name="BTFPLAYOUTANCHORERIGHT" val="False"/>
  <p:tag name="BTFPLAYOUTANCHORETOP" val="True"/>
  <p:tag name="BTFPLAYOUTENABLED"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1547</Words>
  <Application>Microsoft Office PowerPoint</Application>
  <PresentationFormat>Widescreen</PresentationFormat>
  <Paragraphs>138</Paragraphs>
  <Slides>11</Slides>
  <Notes>8</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7" baseType="lpstr">
      <vt:lpstr>Arial</vt:lpstr>
      <vt:lpstr>Arial Black</vt:lpstr>
      <vt:lpstr>Arial Narrow</vt:lpstr>
      <vt:lpstr>Calibri</vt:lpstr>
      <vt:lpstr>Calibri Light</vt:lpstr>
      <vt:lpstr>Candara</vt:lpstr>
      <vt:lpstr>Franklin Gothic Heavy</vt:lpstr>
      <vt:lpstr>Garamond</vt:lpstr>
      <vt:lpstr>Myriad Pro</vt:lpstr>
      <vt:lpstr>Segoe UI Black</vt:lpstr>
      <vt:lpstr>Segoe UI Semilight</vt:lpstr>
      <vt:lpstr>Tahoma</vt:lpstr>
      <vt:lpstr>Wingdings</vt:lpstr>
      <vt:lpstr>Wingdings 2</vt:lpstr>
      <vt:lpstr>Office Theme</vt:lpstr>
      <vt:lpstr>think-cell Slide</vt:lpstr>
      <vt:lpstr>PowerPoint Presentation</vt:lpstr>
      <vt:lpstr>PowerPoint Presentation</vt:lpstr>
      <vt:lpstr>Opportunity Shouldn’t be Defined by Race/Ethnicity</vt:lpstr>
      <vt:lpstr>Rural/Urban Divide</vt:lpstr>
      <vt:lpstr>PowerPoint Presentation</vt:lpstr>
      <vt:lpstr>PowerPoint Presentation</vt:lpstr>
      <vt:lpstr> Career launch programs:  Positioning young adults for promising careers </vt:lpstr>
      <vt:lpstr>PowerPoint Presentation</vt:lpstr>
      <vt:lpstr>PowerPoint Presentation</vt:lpstr>
      <vt:lpstr>PowerPoint Presentation</vt:lpstr>
      <vt:lpstr>PowerPoint Presentation</vt:lpstr>
    </vt:vector>
  </TitlesOfParts>
  <Company>Washington Technology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Thompson, Maddy (GOV)</dc:creator>
  <cp:lastModifiedBy>Thompson, Maddy (GOV)</cp:lastModifiedBy>
  <cp:revision>3</cp:revision>
  <dcterms:created xsi:type="dcterms:W3CDTF">2019-12-05T01:57:26Z</dcterms:created>
  <dcterms:modified xsi:type="dcterms:W3CDTF">2019-12-05T02:23:10Z</dcterms:modified>
</cp:coreProperties>
</file>